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1257" r:id="rId2"/>
    <p:sldId id="1198" r:id="rId3"/>
    <p:sldId id="1199" r:id="rId4"/>
    <p:sldId id="1200" r:id="rId5"/>
    <p:sldId id="1229" r:id="rId6"/>
    <p:sldId id="1230" r:id="rId7"/>
    <p:sldId id="1231" r:id="rId8"/>
    <p:sldId id="1243" r:id="rId9"/>
    <p:sldId id="1201" r:id="rId10"/>
    <p:sldId id="1232" r:id="rId11"/>
    <p:sldId id="1202" r:id="rId12"/>
    <p:sldId id="1233" r:id="rId13"/>
    <p:sldId id="1203" r:id="rId14"/>
    <p:sldId id="1234" r:id="rId15"/>
    <p:sldId id="1204" r:id="rId16"/>
    <p:sldId id="1235" r:id="rId17"/>
    <p:sldId id="1205" r:id="rId18"/>
    <p:sldId id="1206" r:id="rId19"/>
    <p:sldId id="1209" r:id="rId20"/>
    <p:sldId id="1236" r:id="rId21"/>
    <p:sldId id="1207" r:id="rId22"/>
    <p:sldId id="1208" r:id="rId23"/>
    <p:sldId id="1244" r:id="rId24"/>
    <p:sldId id="1237" r:id="rId25"/>
    <p:sldId id="1238" r:id="rId26"/>
    <p:sldId id="1239" r:id="rId27"/>
    <p:sldId id="1240" r:id="rId28"/>
    <p:sldId id="1241" r:id="rId29"/>
    <p:sldId id="1242" r:id="rId30"/>
    <p:sldId id="1245" r:id="rId31"/>
    <p:sldId id="1246" r:id="rId32"/>
    <p:sldId id="1247" r:id="rId33"/>
    <p:sldId id="1248" r:id="rId34"/>
    <p:sldId id="1249" r:id="rId35"/>
    <p:sldId id="1250" r:id="rId36"/>
    <p:sldId id="1251" r:id="rId37"/>
    <p:sldId id="1252" r:id="rId38"/>
    <p:sldId id="1253" r:id="rId39"/>
    <p:sldId id="1254" r:id="rId40"/>
    <p:sldId id="1255" r:id="rId41"/>
    <p:sldId id="1256" r:id="rId42"/>
    <p:sldId id="116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152">
          <p15:clr>
            <a:srgbClr val="A4A3A4"/>
          </p15:clr>
        </p15:guide>
        <p15:guide id="4" orient="horz" pos="336">
          <p15:clr>
            <a:srgbClr val="A4A3A4"/>
          </p15:clr>
        </p15:guide>
        <p15:guide id="5" orient="horz" pos="912">
          <p15:clr>
            <a:srgbClr val="A4A3A4"/>
          </p15:clr>
        </p15:guide>
        <p15:guide id="6" orient="horz" pos="3984">
          <p15:clr>
            <a:srgbClr val="A4A3A4"/>
          </p15:clr>
        </p15:guide>
        <p15:guide id="7" pos="288">
          <p15:clr>
            <a:srgbClr val="A4A3A4"/>
          </p15:clr>
        </p15:guide>
        <p15:guide id="8" pos="3552"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81" autoAdjust="0"/>
    <p:restoredTop sz="86447" autoAdjust="0"/>
  </p:normalViewPr>
  <p:slideViewPr>
    <p:cSldViewPr>
      <p:cViewPr>
        <p:scale>
          <a:sx n="100" d="100"/>
          <a:sy n="100" d="100"/>
        </p:scale>
        <p:origin x="0" y="-162"/>
      </p:cViewPr>
      <p:guideLst>
        <p:guide orient="horz" pos="2160"/>
        <p:guide orient="horz" pos="864"/>
        <p:guide orient="horz" pos="336"/>
        <p:guide orient="horz" pos="576"/>
        <p:guide orient="horz" pos="3984"/>
        <p:guide pos="2880"/>
        <p:guide pos="288"/>
        <p:guide pos="3552"/>
        <p:guide pos="5424"/>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4/12/2019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4/12/2019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8015565" y="6548050"/>
            <a:ext cx="372218"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DAD016-8EBF-CF47-ACE8-593B4CD31605}" type="slidenum">
              <a:rPr lang="en-US" sz="1200" smtClean="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8015565" y="6548050"/>
            <a:ext cx="372218"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DAD016-8EBF-CF47-ACE8-593B4CD31605}" type="slidenum">
              <a:rPr lang="en-US" sz="1200" smtClean="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8015565" y="6548050"/>
            <a:ext cx="372218"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DAD016-8EBF-CF47-ACE8-593B4CD31605}" type="slidenum">
              <a:rPr lang="en-US" sz="1200" smtClean="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116583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Box 11"/>
          <p:cNvSpPr txBox="1"/>
          <p:nvPr userDrawn="1"/>
        </p:nvSpPr>
        <p:spPr>
          <a:xfrm>
            <a:off x="8015565" y="6548050"/>
            <a:ext cx="372218"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DAD016-8EBF-CF47-ACE8-593B4CD31605}" type="slidenum">
              <a:rPr lang="en-US" sz="1200" smtClean="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8015565" y="6548050"/>
            <a:ext cx="372218"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DAD016-8EBF-CF47-ACE8-593B4CD31605}" type="slidenum">
              <a:rPr lang="en-US" sz="1200" smtClean="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4572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4/12/2019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532389" y="6378267"/>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Box 11"/>
          <p:cNvSpPr txBox="1"/>
          <p:nvPr userDrawn="1"/>
        </p:nvSpPr>
        <p:spPr>
          <a:xfrm>
            <a:off x="8015565" y="6548050"/>
            <a:ext cx="372218"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DAD016-8EBF-CF47-ACE8-593B4CD31605}" type="slidenum">
              <a:rPr lang="en-US" sz="1200" smtClean="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4"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w3.org/TR/WCAG20/Overview"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w3.org/WAI/WCAG20/quickre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ebdevbasics.net/colo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meyerweb.com/eric/tools/color-blend"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ebaim.org/resources/contrastchecker"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http://juicystudio.com/services/luminositycontrastratio.php" TargetMode="External"/><Relationship Id="rId4" Type="http://schemas.openxmlformats.org/officeDocument/2006/relationships/hyperlink" Target="http://snook.ca/technical/colour_contrast/colour.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eyerweb.com/eric/tools/color-blend" TargetMode="External"/><Relationship Id="rId7" Type="http://schemas.openxmlformats.org/officeDocument/2006/relationships/hyperlink" Target="http://www.colorsontheweb.com/Color-Tools/Color-Wizard"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paletton.com/" TargetMode="External"/><Relationship Id="rId5" Type="http://schemas.openxmlformats.org/officeDocument/2006/relationships/hyperlink" Target="http://www.colr.org/" TargetMode="External"/><Relationship Id="rId4" Type="http://schemas.openxmlformats.org/officeDocument/2006/relationships/hyperlink" Target="http://www.0to255.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hyperlink" Target="http://www.pewinternet.org/fact-sheets/mobile-technology-fact-sheet"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alistapart.com/article/responsive-web-design"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hyperlink" Target="http://www.mediaqurie.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terrymorris.net/bestpractices"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31" y="73104"/>
            <a:ext cx="8154969" cy="553998"/>
          </a:xfrm>
        </p:spPr>
        <p:txBody>
          <a:bodyPr wrap="square">
            <a:spAutoFit/>
          </a:bodyPr>
          <a:lstStyle/>
          <a:p>
            <a:pPr lvl="0"/>
            <a:r>
              <a:rPr lang="en-IN" sz="3600" dirty="0">
                <a:latin typeface="+mj-lt"/>
              </a:rPr>
              <a:t>Basics </a:t>
            </a:r>
            <a:r>
              <a:rPr lang="en-IN" sz="3600" dirty="0" smtClean="0">
                <a:latin typeface="+mj-lt"/>
              </a:rPr>
              <a:t>of Web </a:t>
            </a:r>
            <a:r>
              <a:rPr lang="en-IN" sz="3600" dirty="0">
                <a:latin typeface="+mj-lt"/>
              </a:rPr>
              <a:t>Design</a:t>
            </a:r>
          </a:p>
        </p:txBody>
      </p:sp>
      <p:sp>
        <p:nvSpPr>
          <p:cNvPr id="3" name="Text Placeholder 2"/>
          <p:cNvSpPr>
            <a:spLocks noGrp="1"/>
          </p:cNvSpPr>
          <p:nvPr>
            <p:ph type="body" sz="quarter" idx="13"/>
          </p:nvPr>
        </p:nvSpPr>
        <p:spPr>
          <a:xfrm>
            <a:off x="456677" y="911423"/>
            <a:ext cx="8163448" cy="307777"/>
          </a:xfrm>
        </p:spPr>
        <p:txBody>
          <a:bodyPr wrap="square">
            <a:spAutoFit/>
          </a:bodyPr>
          <a:lstStyle/>
          <a:p>
            <a:r>
              <a:rPr lang="en-US" dirty="0"/>
              <a:t>Fifth Edition</a:t>
            </a:r>
            <a:endParaRPr lang="en-IN" dirty="0"/>
          </a:p>
        </p:txBody>
      </p:sp>
      <p:sp>
        <p:nvSpPr>
          <p:cNvPr id="4" name="Text Placeholder 3"/>
          <p:cNvSpPr>
            <a:spLocks noGrp="1"/>
          </p:cNvSpPr>
          <p:nvPr>
            <p:ph type="body" sz="quarter" idx="14"/>
          </p:nvPr>
        </p:nvSpPr>
        <p:spPr>
          <a:xfrm>
            <a:off x="4573779" y="3019425"/>
            <a:ext cx="3657600" cy="492443"/>
          </a:xfrm>
        </p:spPr>
        <p:txBody>
          <a:bodyPr>
            <a:spAutoFit/>
          </a:bodyPr>
          <a:lstStyle/>
          <a:p>
            <a:r>
              <a:rPr lang="en-US" sz="3200" dirty="0"/>
              <a:t>Chapter </a:t>
            </a:r>
            <a:r>
              <a:rPr lang="en-US" sz="3200" dirty="0" smtClean="0"/>
              <a:t>3</a:t>
            </a:r>
            <a:endParaRPr lang="en-US" sz="3200" dirty="0"/>
          </a:p>
        </p:txBody>
      </p:sp>
      <p:sp>
        <p:nvSpPr>
          <p:cNvPr id="5" name="Text Placeholder 5"/>
          <p:cNvSpPr>
            <a:spLocks noGrp="1"/>
          </p:cNvSpPr>
          <p:nvPr>
            <p:ph type="body" sz="quarter" idx="15"/>
          </p:nvPr>
        </p:nvSpPr>
        <p:spPr>
          <a:xfrm>
            <a:off x="4572000" y="3695700"/>
            <a:ext cx="4038599" cy="307777"/>
          </a:xfrm>
        </p:spPr>
        <p:txBody>
          <a:bodyPr wrap="square">
            <a:spAutoFit/>
          </a:bodyPr>
          <a:lstStyle/>
          <a:p>
            <a:pPr>
              <a:buClrTx/>
              <a:defRPr/>
            </a:pPr>
            <a:r>
              <a:rPr lang="en-US" sz="2000" dirty="0">
                <a:cs typeface="Arial" pitchFamily="34" charset="0"/>
              </a:rPr>
              <a:t>Web Design Basics Key Concepts</a:t>
            </a:r>
            <a:endParaRPr lang="en-US" altLang="en-US" sz="2000" dirty="0">
              <a:ea typeface="Verdana" panose="020B0604030504040204" pitchFamily="34" charset="0"/>
              <a:cs typeface="Verdana" panose="020B0604030504040204" pitchFamily="34" charset="0"/>
            </a:endParaRPr>
          </a:p>
        </p:txBody>
      </p:sp>
      <p:pic>
        <p:nvPicPr>
          <p:cNvPr id="9" name="Picture 2" descr="Front Cover: Basics of Web Design: HTML5 &amp; CSS, Fifth Edition by Terry Felke-Morr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91" y="1369466"/>
            <a:ext cx="3908223" cy="4888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a:spLocks noGrp="1"/>
          </p:cNvSpPr>
          <p:nvPr>
            <p:ph type="body" sz="quarter" idx="16"/>
          </p:nvPr>
        </p:nvSpPr>
        <p:spPr>
          <a:xfrm>
            <a:off x="3810000" y="6419847"/>
            <a:ext cx="4800600" cy="184666"/>
          </a:xfrm>
        </p:spPr>
        <p:txBody>
          <a:bodyPr wrap="square">
            <a:spAutoFit/>
          </a:bodyPr>
          <a:lstStyle/>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4800600" y="4969932"/>
            <a:ext cx="2971808" cy="575735"/>
          </a:xfrm>
          <a:prstGeom prst="rect">
            <a:avLst/>
          </a:prstGeom>
          <a:noFill/>
        </p:spPr>
        <p:txBody>
          <a:bodyPr wrap="square" rtlCol="0">
            <a:spAutoFit/>
          </a:bodyPr>
          <a:lstStyle/>
          <a:p>
            <a:r>
              <a:rPr lang="en-IN" sz="1000" dirty="0">
                <a:solidFill>
                  <a:schemeClr val="bg1"/>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47243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Linear Organization</a:t>
            </a:r>
          </a:p>
        </p:txBody>
      </p:sp>
      <p:pic>
        <p:nvPicPr>
          <p:cNvPr id="6146" name="Picture 2" descr="A site map, with 5 boxes arranged in a row. Left to right, the boxes read as follows. Home page, lesson 1, lesson 2, lesson 3, and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41" y="933450"/>
            <a:ext cx="7961942" cy="11309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286000"/>
            <a:ext cx="8153400" cy="1300356"/>
          </a:xfrm>
        </p:spPr>
        <p:txBody>
          <a:bodyPr wrap="square">
            <a:spAutoFit/>
          </a:bodyPr>
          <a:lstStyle/>
          <a:p>
            <a:r>
              <a:rPr lang="en-US" sz="2400" dirty="0"/>
              <a:t>A series of pages that provide a tutorial, tour, </a:t>
            </a:r>
            <a:r>
              <a:rPr lang="en-US" sz="2400" dirty="0" smtClean="0"/>
              <a:t>or presentation</a:t>
            </a:r>
            <a:r>
              <a:rPr lang="en-US" sz="2400" dirty="0"/>
              <a:t>.</a:t>
            </a:r>
          </a:p>
          <a:p>
            <a:r>
              <a:rPr lang="en-US" sz="2400" dirty="0"/>
              <a:t>Sequential viewing</a:t>
            </a:r>
          </a:p>
        </p:txBody>
      </p:sp>
    </p:spTree>
    <p:extLst>
      <p:ext uri="{BB962C8B-B14F-4D97-AF65-F5344CB8AC3E}">
        <p14:creationId xmlns:p14="http://schemas.microsoft.com/office/powerpoint/2010/main" val="53479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553998"/>
          </a:xfrm>
        </p:spPr>
        <p:txBody>
          <a:bodyPr wrap="square">
            <a:spAutoFit/>
          </a:bodyPr>
          <a:lstStyle/>
          <a:p>
            <a:r>
              <a:rPr lang="en-US" dirty="0">
                <a:solidFill>
                  <a:schemeClr val="bg2"/>
                </a:solidFill>
              </a:rPr>
              <a:t>Random Organization</a:t>
            </a:r>
            <a:endParaRPr lang="en-US" sz="3600" dirty="0">
              <a:solidFill>
                <a:schemeClr val="bg2"/>
              </a:solidFill>
            </a:endParaRPr>
          </a:p>
        </p:txBody>
      </p:sp>
      <p:sp>
        <p:nvSpPr>
          <p:cNvPr id="3" name="Content Placeholder 2"/>
          <p:cNvSpPr>
            <a:spLocks noGrp="1"/>
          </p:cNvSpPr>
          <p:nvPr>
            <p:ph idx="1"/>
          </p:nvPr>
        </p:nvSpPr>
        <p:spPr>
          <a:xfrm>
            <a:off x="456154" y="838200"/>
            <a:ext cx="8154446" cy="2054409"/>
          </a:xfrm>
        </p:spPr>
        <p:txBody>
          <a:bodyPr wrap="square">
            <a:spAutoFit/>
          </a:bodyPr>
          <a:lstStyle/>
          <a:p>
            <a:r>
              <a:rPr lang="en-US" sz="2400" dirty="0"/>
              <a:t>Sometimes called “Web” </a:t>
            </a:r>
            <a:r>
              <a:rPr lang="en-US" sz="2400" dirty="0" smtClean="0"/>
              <a:t>Organization</a:t>
            </a:r>
            <a:endParaRPr lang="en-US" sz="2400" dirty="0"/>
          </a:p>
          <a:p>
            <a:r>
              <a:rPr lang="en-US" sz="2400" dirty="0"/>
              <a:t>Usually there is no clear path through the </a:t>
            </a:r>
            <a:r>
              <a:rPr lang="en-US" sz="2400" dirty="0" smtClean="0"/>
              <a:t>site</a:t>
            </a:r>
            <a:endParaRPr lang="en-US" sz="2400" dirty="0"/>
          </a:p>
          <a:p>
            <a:r>
              <a:rPr lang="en-US" sz="2400" dirty="0"/>
              <a:t>May be used with artistic or concept </a:t>
            </a:r>
            <a:r>
              <a:rPr lang="en-US" sz="2400" dirty="0" smtClean="0"/>
              <a:t>sites</a:t>
            </a:r>
            <a:endParaRPr lang="en-US" sz="2400" dirty="0"/>
          </a:p>
          <a:p>
            <a:r>
              <a:rPr lang="en-US" sz="2400" dirty="0"/>
              <a:t>Not typically used for commercial sites</a:t>
            </a:r>
          </a:p>
        </p:txBody>
      </p:sp>
      <p:pic>
        <p:nvPicPr>
          <p:cNvPr id="7170" name="Picture 2" descr="A site map, with 12 blank boxes. The boxes are not arranged in rows or tiers, and the paths leading between them allow a given box to branch to up to 4 others and to form l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154" y="2977417"/>
            <a:ext cx="4206866" cy="329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1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Visual Design Principles</a:t>
            </a:r>
          </a:p>
        </p:txBody>
      </p:sp>
      <p:sp>
        <p:nvSpPr>
          <p:cNvPr id="3" name="Content Placeholder 2"/>
          <p:cNvSpPr>
            <a:spLocks noGrp="1"/>
          </p:cNvSpPr>
          <p:nvPr>
            <p:ph idx="1"/>
          </p:nvPr>
        </p:nvSpPr>
        <p:spPr>
          <a:xfrm>
            <a:off x="457200" y="838200"/>
            <a:ext cx="4000464" cy="4947508"/>
          </a:xfrm>
        </p:spPr>
        <p:txBody>
          <a:bodyPr wrap="square">
            <a:spAutoFit/>
          </a:bodyPr>
          <a:lstStyle/>
          <a:p>
            <a:r>
              <a:rPr lang="en-US" sz="2400" dirty="0"/>
              <a:t>Repetition</a:t>
            </a:r>
          </a:p>
          <a:p>
            <a:pPr lvl="1"/>
            <a:r>
              <a:rPr lang="en-US" sz="2400" dirty="0"/>
              <a:t>Repeat visual elements throughout design</a:t>
            </a:r>
          </a:p>
          <a:p>
            <a:r>
              <a:rPr lang="en-US" sz="2400" dirty="0"/>
              <a:t>Contrast</a:t>
            </a:r>
          </a:p>
          <a:p>
            <a:pPr lvl="1"/>
            <a:r>
              <a:rPr lang="en-US" sz="2400" dirty="0"/>
              <a:t>Add visual </a:t>
            </a:r>
            <a:r>
              <a:rPr lang="en-US" sz="2400" dirty="0" smtClean="0"/>
              <a:t>excitement and </a:t>
            </a:r>
            <a:r>
              <a:rPr lang="en-US" sz="2400" dirty="0"/>
              <a:t>draw attention</a:t>
            </a:r>
          </a:p>
          <a:p>
            <a:r>
              <a:rPr lang="en-US" sz="2400" dirty="0"/>
              <a:t>Proximity</a:t>
            </a:r>
          </a:p>
          <a:p>
            <a:pPr lvl="1"/>
            <a:r>
              <a:rPr lang="en-US" sz="2400" dirty="0"/>
              <a:t>Group related items</a:t>
            </a:r>
          </a:p>
          <a:p>
            <a:r>
              <a:rPr lang="en-US" sz="2400" dirty="0"/>
              <a:t>Alignment</a:t>
            </a:r>
          </a:p>
          <a:p>
            <a:pPr lvl="1"/>
            <a:r>
              <a:rPr lang="en-US" sz="2400" dirty="0"/>
              <a:t>Align elements </a:t>
            </a:r>
            <a:r>
              <a:rPr lang="en-US" sz="2400" dirty="0" smtClean="0"/>
              <a:t>to create </a:t>
            </a:r>
            <a:r>
              <a:rPr lang="en-US" sz="2400" dirty="0"/>
              <a:t>visual unity</a:t>
            </a:r>
          </a:p>
        </p:txBody>
      </p:sp>
      <p:pic>
        <p:nvPicPr>
          <p:cNvPr id="8194" name="Picture 2" descr="A web page titled, Casita Sedona Bed and Breakfast. The page’s header and main elements contain photos of rocky orange hills surrounded by dark evergreen trees. The text and backgrounds use similar col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358" y="911848"/>
            <a:ext cx="4030799" cy="354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0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553998"/>
          </a:xfrm>
        </p:spPr>
        <p:txBody>
          <a:bodyPr wrap="square">
            <a:spAutoFit/>
          </a:bodyPr>
          <a:lstStyle/>
          <a:p>
            <a:r>
              <a:rPr lang="en-US" dirty="0"/>
              <a:t>Design to Provide for Accessibility</a:t>
            </a:r>
            <a:endParaRPr lang="en-US" sz="3600" dirty="0">
              <a:latin typeface="+mj-lt"/>
            </a:endParaRPr>
          </a:p>
        </p:txBody>
      </p:sp>
      <p:sp>
        <p:nvSpPr>
          <p:cNvPr id="3" name="Content Placeholder 2"/>
          <p:cNvSpPr>
            <a:spLocks noGrp="1"/>
          </p:cNvSpPr>
          <p:nvPr>
            <p:ph idx="1"/>
          </p:nvPr>
        </p:nvSpPr>
        <p:spPr>
          <a:xfrm>
            <a:off x="456154" y="838200"/>
            <a:ext cx="8154446" cy="4770537"/>
          </a:xfrm>
        </p:spPr>
        <p:txBody>
          <a:bodyPr wrap="square">
            <a:spAutoFit/>
          </a:bodyPr>
          <a:lstStyle/>
          <a:p>
            <a:pPr marL="266700" indent="0">
              <a:buNone/>
            </a:pPr>
            <a:r>
              <a:rPr lang="en-US" sz="2400" dirty="0"/>
              <a:t>“The power of the Web is in its universality. </a:t>
            </a:r>
            <a:r>
              <a:rPr lang="en-US" sz="2400" dirty="0" smtClean="0"/>
              <a:t>Access </a:t>
            </a:r>
            <a:r>
              <a:rPr lang="en-US" sz="2400" dirty="0"/>
              <a:t>by everyone regardless of disability </a:t>
            </a:r>
            <a:r>
              <a:rPr lang="en-US" sz="2400" dirty="0" smtClean="0"/>
              <a:t>is </a:t>
            </a:r>
            <a:r>
              <a:rPr lang="en-US" sz="2400" dirty="0"/>
              <a:t>an essential aspect.” </a:t>
            </a:r>
            <a:endParaRPr lang="en-US" sz="2400" dirty="0" smtClean="0"/>
          </a:p>
          <a:p>
            <a:pPr marL="0" indent="0">
              <a:buNone/>
            </a:pPr>
            <a:r>
              <a:rPr lang="en-US" sz="2400" dirty="0"/>
              <a:t>	</a:t>
            </a:r>
            <a:r>
              <a:rPr lang="en-US" sz="2400" dirty="0" smtClean="0"/>
              <a:t>					– </a:t>
            </a:r>
            <a:r>
              <a:rPr lang="en-US" sz="2400" dirty="0"/>
              <a:t>Tim </a:t>
            </a:r>
            <a:r>
              <a:rPr lang="en-US" sz="2400" dirty="0" smtClean="0"/>
              <a:t>Berners-Lee</a:t>
            </a:r>
          </a:p>
          <a:p>
            <a:r>
              <a:rPr lang="en-US" sz="2400" dirty="0" smtClean="0"/>
              <a:t>Who </a:t>
            </a:r>
            <a:r>
              <a:rPr lang="en-US" sz="2400" dirty="0"/>
              <a:t>benefits from increased accessibility? </a:t>
            </a:r>
          </a:p>
          <a:p>
            <a:pPr lvl="1"/>
            <a:r>
              <a:rPr lang="en-US" sz="2400" dirty="0"/>
              <a:t>A person with a physical disability</a:t>
            </a:r>
          </a:p>
          <a:p>
            <a:pPr lvl="1"/>
            <a:r>
              <a:rPr lang="en-US" sz="2400" dirty="0"/>
              <a:t>A person using a slow Internet connection</a:t>
            </a:r>
          </a:p>
          <a:p>
            <a:pPr lvl="1"/>
            <a:r>
              <a:rPr lang="en-US" sz="2400" dirty="0"/>
              <a:t>A person using an old, </a:t>
            </a:r>
            <a:r>
              <a:rPr lang="en-US" sz="2400" dirty="0" err="1"/>
              <a:t>out-dated</a:t>
            </a:r>
            <a:r>
              <a:rPr lang="en-US" sz="2400" dirty="0"/>
              <a:t> computer</a:t>
            </a:r>
          </a:p>
          <a:p>
            <a:pPr lvl="1"/>
            <a:r>
              <a:rPr lang="en-US" sz="2400" dirty="0"/>
              <a:t>A person using a mobile </a:t>
            </a:r>
            <a:r>
              <a:rPr lang="en-US" sz="2400" dirty="0" smtClean="0"/>
              <a:t>phone</a:t>
            </a:r>
            <a:endParaRPr lang="en-US" sz="2400" dirty="0"/>
          </a:p>
          <a:p>
            <a:r>
              <a:rPr lang="en-US" sz="2400" dirty="0"/>
              <a:t>Legal Requirement: Section 508</a:t>
            </a:r>
          </a:p>
          <a:p>
            <a:r>
              <a:rPr lang="en-US" sz="2400" dirty="0"/>
              <a:t>Standards: </a:t>
            </a:r>
            <a:r>
              <a:rPr lang="en-US" sz="2400" spc="-300" dirty="0" smtClean="0"/>
              <a:t>W C A </a:t>
            </a:r>
            <a:r>
              <a:rPr lang="en-US" sz="2400" dirty="0" smtClean="0"/>
              <a:t>G </a:t>
            </a:r>
            <a:r>
              <a:rPr lang="en-US" sz="2400" dirty="0"/>
              <a:t>2.0, </a:t>
            </a:r>
            <a:r>
              <a:rPr lang="en-US" sz="2400" spc="-300" dirty="0" smtClean="0"/>
              <a:t>W C A </a:t>
            </a:r>
            <a:r>
              <a:rPr lang="en-US" sz="2400" dirty="0" smtClean="0"/>
              <a:t>G 2.1</a:t>
            </a:r>
            <a:endParaRPr lang="en-US" sz="2400" dirty="0"/>
          </a:p>
        </p:txBody>
      </p:sp>
    </p:spTree>
    <p:extLst>
      <p:ext uri="{BB962C8B-B14F-4D97-AF65-F5344CB8AC3E}">
        <p14:creationId xmlns:p14="http://schemas.microsoft.com/office/powerpoint/2010/main" val="337212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Design for </a:t>
            </a:r>
            <a:r>
              <a:rPr lang="en-US" sz="3600" dirty="0" smtClean="0">
                <a:latin typeface="+mj-lt"/>
              </a:rPr>
              <a:t>Accessibility</a:t>
            </a:r>
            <a:endParaRPr lang="en-US" sz="3600" dirty="0">
              <a:latin typeface="+mj-lt"/>
            </a:endParaRPr>
          </a:p>
        </p:txBody>
      </p:sp>
      <p:sp>
        <p:nvSpPr>
          <p:cNvPr id="3" name="Content Placeholder 2"/>
          <p:cNvSpPr>
            <a:spLocks noGrp="1"/>
          </p:cNvSpPr>
          <p:nvPr>
            <p:ph idx="1"/>
          </p:nvPr>
        </p:nvSpPr>
        <p:spPr>
          <a:xfrm>
            <a:off x="457200" y="685800"/>
            <a:ext cx="8153400" cy="1685077"/>
          </a:xfrm>
        </p:spPr>
        <p:txBody>
          <a:bodyPr wrap="square">
            <a:spAutoFit/>
          </a:bodyPr>
          <a:lstStyle/>
          <a:p>
            <a:pPr marL="0" indent="0">
              <a:buNone/>
            </a:pPr>
            <a:r>
              <a:rPr lang="en-US" sz="1800" dirty="0"/>
              <a:t>Web Content Accessibility Guidelines 2.0  (WCAG 2.0)</a:t>
            </a:r>
          </a:p>
          <a:p>
            <a:pPr marL="0" indent="0">
              <a:buNone/>
            </a:pPr>
            <a:r>
              <a:rPr lang="en-US" sz="1800" dirty="0">
                <a:hlinkClick r:id="rId3" tooltip="http://www.w3.org/TR/WCAG20/Overview"/>
              </a:rPr>
              <a:t>http://www.w3.org/TR/WCAG20/Overview</a:t>
            </a:r>
            <a:endParaRPr lang="en-US" sz="1800" dirty="0"/>
          </a:p>
          <a:p>
            <a:pPr marL="0" indent="0">
              <a:buNone/>
            </a:pPr>
            <a:r>
              <a:rPr lang="en-US" sz="1800" dirty="0">
                <a:hlinkClick r:id="rId4" tooltip="http://www.w3.org/WAI/WCAG20/quickref"/>
              </a:rPr>
              <a:t>http://</a:t>
            </a:r>
            <a:r>
              <a:rPr lang="en-US" sz="1800" dirty="0" smtClean="0">
                <a:hlinkClick r:id="rId4" tooltip="http://www.w3.org/WAI/WCAG20/quickref"/>
              </a:rPr>
              <a:t>www.w3.org/WAI/WCAG20/quickref</a:t>
            </a:r>
            <a:endParaRPr lang="en-US" sz="1800" dirty="0" smtClean="0"/>
          </a:p>
          <a:p>
            <a:r>
              <a:rPr lang="en-US" sz="1800" dirty="0"/>
              <a:t>Based on Four Principles (POUR)</a:t>
            </a:r>
            <a:endParaRPr lang="en-US" sz="1800" b="1" dirty="0"/>
          </a:p>
        </p:txBody>
      </p:sp>
      <p:sp>
        <p:nvSpPr>
          <p:cNvPr id="15" name="Content Placeholder 14"/>
          <p:cNvSpPr>
            <a:spLocks noGrp="1"/>
          </p:cNvSpPr>
          <p:nvPr>
            <p:ph idx="13"/>
          </p:nvPr>
        </p:nvSpPr>
        <p:spPr>
          <a:xfrm>
            <a:off x="457200" y="2447925"/>
            <a:ext cx="8153400" cy="276999"/>
          </a:xfrm>
        </p:spPr>
        <p:txBody>
          <a:bodyPr wrap="square">
            <a:spAutoFit/>
          </a:bodyPr>
          <a:lstStyle/>
          <a:p>
            <a:pPr marL="457200" indent="-457200">
              <a:buFont typeface="+mj-lt"/>
              <a:buAutoNum type="arabicPeriod"/>
            </a:pPr>
            <a:r>
              <a:rPr lang="en-US" sz="1800" dirty="0" smtClean="0"/>
              <a:t> </a:t>
            </a:r>
            <a:r>
              <a:rPr lang="en-US" sz="1800" b="1" dirty="0" smtClean="0"/>
              <a:t>P</a:t>
            </a:r>
            <a:r>
              <a:rPr lang="en-US" sz="1800" dirty="0" smtClean="0"/>
              <a:t>erceivable</a:t>
            </a:r>
            <a:endParaRPr lang="en-US" sz="1800" dirty="0"/>
          </a:p>
        </p:txBody>
      </p:sp>
      <p:sp>
        <p:nvSpPr>
          <p:cNvPr id="16" name="Content Placeholder 15"/>
          <p:cNvSpPr>
            <a:spLocks noGrp="1"/>
          </p:cNvSpPr>
          <p:nvPr>
            <p:ph idx="14"/>
          </p:nvPr>
        </p:nvSpPr>
        <p:spPr>
          <a:xfrm>
            <a:off x="457200" y="2809875"/>
            <a:ext cx="8153400" cy="746358"/>
          </a:xfrm>
        </p:spPr>
        <p:txBody>
          <a:bodyPr wrap="square">
            <a:spAutoFit/>
          </a:bodyPr>
          <a:lstStyle/>
          <a:p>
            <a:pPr marL="514350" indent="0">
              <a:buNone/>
            </a:pPr>
            <a:r>
              <a:rPr lang="en-US" sz="1800" dirty="0" smtClean="0"/>
              <a:t>Content must be </a:t>
            </a:r>
            <a:r>
              <a:rPr lang="en-US" sz="1800" b="1" dirty="0" smtClean="0"/>
              <a:t>easy to see or hear</a:t>
            </a:r>
          </a:p>
          <a:p>
            <a:pPr marL="457200" indent="-457200">
              <a:buFont typeface="+mj-lt"/>
              <a:buAutoNum type="arabicPeriod" startAt="2"/>
            </a:pPr>
            <a:r>
              <a:rPr lang="en-US" sz="1800" dirty="0" smtClean="0"/>
              <a:t> </a:t>
            </a:r>
            <a:r>
              <a:rPr lang="en-US" sz="1800" b="1" dirty="0" smtClean="0"/>
              <a:t>O</a:t>
            </a:r>
            <a:r>
              <a:rPr lang="en-US" sz="1800" dirty="0" smtClean="0"/>
              <a:t>perable</a:t>
            </a:r>
            <a:endParaRPr lang="en-US" sz="1800" dirty="0"/>
          </a:p>
        </p:txBody>
      </p:sp>
      <p:sp>
        <p:nvSpPr>
          <p:cNvPr id="17" name="Content Placeholder 16"/>
          <p:cNvSpPr>
            <a:spLocks noGrp="1"/>
          </p:cNvSpPr>
          <p:nvPr>
            <p:ph idx="15"/>
          </p:nvPr>
        </p:nvSpPr>
        <p:spPr>
          <a:xfrm>
            <a:off x="457200" y="3686175"/>
            <a:ext cx="8153400" cy="1023357"/>
          </a:xfrm>
        </p:spPr>
        <p:txBody>
          <a:bodyPr wrap="square">
            <a:spAutoFit/>
          </a:bodyPr>
          <a:lstStyle/>
          <a:p>
            <a:pPr marL="514350" indent="0">
              <a:buNone/>
            </a:pPr>
            <a:r>
              <a:rPr lang="en-US" sz="1800" dirty="0"/>
              <a:t>Interface components in the content must be </a:t>
            </a:r>
            <a:r>
              <a:rPr lang="en-US" sz="1800" b="1" dirty="0"/>
              <a:t>operable by both mouse and </a:t>
            </a:r>
            <a:r>
              <a:rPr lang="en-US" sz="1800" b="1" dirty="0" smtClean="0"/>
              <a:t>keyboard</a:t>
            </a:r>
            <a:endParaRPr lang="en-US" sz="1800" b="1" dirty="0"/>
          </a:p>
          <a:p>
            <a:pPr marL="457200" indent="-457200">
              <a:buFont typeface="+mj-lt"/>
              <a:buAutoNum type="arabicPeriod" startAt="3"/>
            </a:pPr>
            <a:r>
              <a:rPr lang="en-US" sz="1800" dirty="0" smtClean="0"/>
              <a:t> </a:t>
            </a:r>
            <a:r>
              <a:rPr lang="en-US" sz="1800" b="1" dirty="0" smtClean="0"/>
              <a:t>U</a:t>
            </a:r>
            <a:r>
              <a:rPr lang="en-US" sz="1800" dirty="0" smtClean="0"/>
              <a:t>nderstandable</a:t>
            </a:r>
            <a:endParaRPr lang="en-US" sz="1800" dirty="0"/>
          </a:p>
        </p:txBody>
      </p:sp>
      <p:sp>
        <p:nvSpPr>
          <p:cNvPr id="14" name="Content Placeholder 13"/>
          <p:cNvSpPr>
            <a:spLocks noGrp="1"/>
          </p:cNvSpPr>
          <p:nvPr>
            <p:ph idx="16"/>
          </p:nvPr>
        </p:nvSpPr>
        <p:spPr>
          <a:xfrm>
            <a:off x="457200" y="4840129"/>
            <a:ext cx="8153400" cy="746358"/>
          </a:xfrm>
        </p:spPr>
        <p:txBody>
          <a:bodyPr wrap="square">
            <a:spAutoFit/>
          </a:bodyPr>
          <a:lstStyle/>
          <a:p>
            <a:pPr marL="514350" indent="0">
              <a:buNone/>
            </a:pPr>
            <a:r>
              <a:rPr lang="en-US" sz="1800" dirty="0"/>
              <a:t>Content and controls must be </a:t>
            </a:r>
            <a:r>
              <a:rPr lang="en-US" sz="1800" b="1" dirty="0"/>
              <a:t>easy to read and </a:t>
            </a:r>
            <a:r>
              <a:rPr lang="en-US" sz="1800" b="1" dirty="0" smtClean="0"/>
              <a:t>well-organized</a:t>
            </a:r>
            <a:endParaRPr lang="en-US" sz="1800" b="1" dirty="0"/>
          </a:p>
          <a:p>
            <a:pPr marL="342900" indent="-342900">
              <a:buFont typeface="+mj-lt"/>
              <a:buAutoNum type="arabicPeriod" startAt="4"/>
            </a:pPr>
            <a:r>
              <a:rPr lang="en-US" sz="1800" dirty="0" smtClean="0"/>
              <a:t> </a:t>
            </a:r>
            <a:r>
              <a:rPr lang="en-US" sz="1800" b="1" dirty="0" smtClean="0"/>
              <a:t>R</a:t>
            </a:r>
            <a:r>
              <a:rPr lang="en-US" sz="1800" dirty="0" smtClean="0"/>
              <a:t>obust</a:t>
            </a:r>
            <a:r>
              <a:rPr lang="en-US" sz="1800" dirty="0"/>
              <a:t>.</a:t>
            </a:r>
          </a:p>
        </p:txBody>
      </p:sp>
      <p:sp>
        <p:nvSpPr>
          <p:cNvPr id="18" name="Content Placeholder 17"/>
          <p:cNvSpPr>
            <a:spLocks noGrp="1"/>
          </p:cNvSpPr>
          <p:nvPr>
            <p:ph idx="17"/>
          </p:nvPr>
        </p:nvSpPr>
        <p:spPr>
          <a:xfrm>
            <a:off x="457200" y="5686425"/>
            <a:ext cx="8153400" cy="553998"/>
          </a:xfrm>
        </p:spPr>
        <p:txBody>
          <a:bodyPr wrap="square">
            <a:spAutoFit/>
          </a:bodyPr>
          <a:lstStyle/>
          <a:p>
            <a:pPr marL="514350" indent="0">
              <a:buNone/>
            </a:pPr>
            <a:r>
              <a:rPr lang="en-US" sz="1800" dirty="0"/>
              <a:t>Content use correct syntax and function on popular operating systems, browsers, and assistive technologies</a:t>
            </a:r>
            <a:r>
              <a:rPr lang="en-US" sz="1800" dirty="0" smtClean="0"/>
              <a:t>.</a:t>
            </a:r>
            <a:endParaRPr lang="en-US" sz="1800" dirty="0"/>
          </a:p>
        </p:txBody>
      </p:sp>
    </p:spTree>
    <p:extLst>
      <p:ext uri="{BB962C8B-B14F-4D97-AF65-F5344CB8AC3E}">
        <p14:creationId xmlns:p14="http://schemas.microsoft.com/office/powerpoint/2010/main" val="129095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553998"/>
          </a:xfrm>
        </p:spPr>
        <p:txBody>
          <a:bodyPr wrap="square">
            <a:spAutoFit/>
          </a:bodyPr>
          <a:lstStyle/>
          <a:p>
            <a:r>
              <a:rPr lang="en-US" dirty="0"/>
              <a:t>Writing for the Web</a:t>
            </a:r>
            <a:endParaRPr lang="en-US" sz="3600" dirty="0">
              <a:latin typeface="+mj-lt"/>
            </a:endParaRPr>
          </a:p>
        </p:txBody>
      </p:sp>
      <p:sp>
        <p:nvSpPr>
          <p:cNvPr id="3" name="Content Placeholder 2"/>
          <p:cNvSpPr>
            <a:spLocks noGrp="1"/>
          </p:cNvSpPr>
          <p:nvPr>
            <p:ph idx="1"/>
          </p:nvPr>
        </p:nvSpPr>
        <p:spPr>
          <a:xfrm>
            <a:off x="456154" y="835968"/>
            <a:ext cx="8154446" cy="2054409"/>
          </a:xfrm>
        </p:spPr>
        <p:txBody>
          <a:bodyPr wrap="square">
            <a:spAutoFit/>
          </a:bodyPr>
          <a:lstStyle/>
          <a:p>
            <a:r>
              <a:rPr lang="en-US" sz="2400" dirty="0"/>
              <a:t>Avoid long blocks of text </a:t>
            </a:r>
          </a:p>
          <a:p>
            <a:r>
              <a:rPr lang="en-US" sz="2400" dirty="0"/>
              <a:t>Use bullet points </a:t>
            </a:r>
          </a:p>
          <a:p>
            <a:r>
              <a:rPr lang="en-US" sz="2400" dirty="0"/>
              <a:t>Use headings and subheadings</a:t>
            </a:r>
          </a:p>
          <a:p>
            <a:r>
              <a:rPr lang="en-US" sz="2400" dirty="0"/>
              <a:t>Use short paragraphs </a:t>
            </a:r>
          </a:p>
        </p:txBody>
      </p:sp>
    </p:spTree>
    <p:extLst>
      <p:ext uri="{BB962C8B-B14F-4D97-AF65-F5344CB8AC3E}">
        <p14:creationId xmlns:p14="http://schemas.microsoft.com/office/powerpoint/2010/main" val="242203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Design “Easy to Read” Text</a:t>
            </a:r>
          </a:p>
        </p:txBody>
      </p:sp>
      <p:sp>
        <p:nvSpPr>
          <p:cNvPr id="3" name="Content Placeholder 2"/>
          <p:cNvSpPr>
            <a:spLocks noGrp="1"/>
          </p:cNvSpPr>
          <p:nvPr>
            <p:ph idx="1"/>
          </p:nvPr>
        </p:nvSpPr>
        <p:spPr>
          <a:xfrm>
            <a:off x="457200" y="838200"/>
            <a:ext cx="8153400" cy="3954929"/>
          </a:xfrm>
        </p:spPr>
        <p:txBody>
          <a:bodyPr wrap="square">
            <a:spAutoFit/>
          </a:bodyPr>
          <a:lstStyle/>
          <a:p>
            <a:r>
              <a:rPr lang="en-US" sz="2400" dirty="0"/>
              <a:t>Use common fonts:</a:t>
            </a:r>
          </a:p>
          <a:p>
            <a:pPr lvl="1"/>
            <a:r>
              <a:rPr lang="en-US" sz="2400" dirty="0"/>
              <a:t>Arial, Helvetica, Verdana, Times New </a:t>
            </a:r>
            <a:r>
              <a:rPr lang="en-US" sz="2400" dirty="0" smtClean="0"/>
              <a:t>Roman</a:t>
            </a:r>
            <a:endParaRPr lang="en-US" sz="2400" dirty="0"/>
          </a:p>
          <a:p>
            <a:r>
              <a:rPr lang="en-US" sz="2400" dirty="0"/>
              <a:t>Use appropriate text size: </a:t>
            </a:r>
          </a:p>
          <a:p>
            <a:pPr lvl="1"/>
            <a:r>
              <a:rPr lang="en-US" sz="2400" dirty="0"/>
              <a:t>medium, 1em, 100%</a:t>
            </a:r>
          </a:p>
          <a:p>
            <a:r>
              <a:rPr lang="en-US" sz="2400" dirty="0"/>
              <a:t>Use appropriate line length </a:t>
            </a:r>
          </a:p>
          <a:p>
            <a:pPr lvl="1"/>
            <a:r>
              <a:rPr lang="en-US" sz="2400" dirty="0"/>
              <a:t>Between 50-60 characters is recommended</a:t>
            </a:r>
          </a:p>
          <a:p>
            <a:r>
              <a:rPr lang="en-US" sz="2400" dirty="0"/>
              <a:t>Use strong contrast between text &amp; </a:t>
            </a:r>
            <a:r>
              <a:rPr lang="en-US" sz="2400" dirty="0" smtClean="0"/>
              <a:t>background</a:t>
            </a:r>
            <a:endParaRPr lang="en-US" sz="2400" dirty="0"/>
          </a:p>
          <a:p>
            <a:r>
              <a:rPr lang="en-US" sz="2400" dirty="0"/>
              <a:t>Use columns instead of wide areas </a:t>
            </a:r>
            <a:r>
              <a:rPr lang="en-US" sz="2400" dirty="0" smtClean="0"/>
              <a:t>of </a:t>
            </a:r>
            <a:r>
              <a:rPr lang="en-US" sz="2400" dirty="0"/>
              <a:t>horizontal </a:t>
            </a:r>
            <a:r>
              <a:rPr lang="en-US" sz="2400" dirty="0" smtClean="0"/>
              <a:t>text</a:t>
            </a:r>
          </a:p>
        </p:txBody>
      </p:sp>
    </p:spTree>
    <p:extLst>
      <p:ext uri="{BB962C8B-B14F-4D97-AF65-F5344CB8AC3E}">
        <p14:creationId xmlns:p14="http://schemas.microsoft.com/office/powerpoint/2010/main" val="363431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553998"/>
          </a:xfrm>
        </p:spPr>
        <p:txBody>
          <a:bodyPr wrap="square">
            <a:spAutoFit/>
          </a:bodyPr>
          <a:lstStyle/>
          <a:p>
            <a:r>
              <a:rPr lang="en-US" dirty="0"/>
              <a:t>More Text Design Considerations</a:t>
            </a:r>
            <a:endParaRPr lang="en-US" sz="3600" dirty="0">
              <a:latin typeface="+mj-lt"/>
            </a:endParaRPr>
          </a:p>
        </p:txBody>
      </p:sp>
      <p:sp>
        <p:nvSpPr>
          <p:cNvPr id="3" name="Content Placeholder 2"/>
          <p:cNvSpPr>
            <a:spLocks noGrp="1"/>
          </p:cNvSpPr>
          <p:nvPr>
            <p:ph idx="1"/>
          </p:nvPr>
        </p:nvSpPr>
        <p:spPr>
          <a:xfrm>
            <a:off x="456154" y="838200"/>
            <a:ext cx="8153400" cy="2269852"/>
          </a:xfrm>
        </p:spPr>
        <p:txBody>
          <a:bodyPr wrap="square">
            <a:spAutoFit/>
          </a:bodyPr>
          <a:lstStyle/>
          <a:p>
            <a:r>
              <a:rPr lang="en-US" sz="2400" dirty="0" smtClean="0"/>
              <a:t>Carefully </a:t>
            </a:r>
            <a:r>
              <a:rPr lang="en-US" sz="2400" dirty="0"/>
              <a:t>choose text in </a:t>
            </a:r>
            <a:r>
              <a:rPr lang="en-US" sz="2400" dirty="0" smtClean="0"/>
              <a:t>hyperlinks</a:t>
            </a:r>
            <a:endParaRPr lang="en-US" sz="2400" dirty="0"/>
          </a:p>
          <a:p>
            <a:pPr lvl="1"/>
            <a:r>
              <a:rPr lang="en-US" sz="2400" dirty="0"/>
              <a:t>Avoid “click here</a:t>
            </a:r>
            <a:r>
              <a:rPr lang="en-US" sz="2400" dirty="0" smtClean="0"/>
              <a:t>”</a:t>
            </a:r>
            <a:endParaRPr lang="en-US" sz="2400" dirty="0"/>
          </a:p>
          <a:p>
            <a:pPr lvl="1"/>
            <a:r>
              <a:rPr lang="en-US" sz="2400" dirty="0"/>
              <a:t>Hyperlink key words or phrases</a:t>
            </a:r>
          </a:p>
          <a:p>
            <a:pPr lvl="1"/>
            <a:r>
              <a:rPr lang="en-US" sz="2400" dirty="0"/>
              <a:t>Do not hyperlink </a:t>
            </a:r>
            <a:r>
              <a:rPr lang="en-US" sz="2400" b="1" dirty="0"/>
              <a:t>not entire </a:t>
            </a:r>
            <a:r>
              <a:rPr lang="en-US" sz="2400" b="1" dirty="0" smtClean="0"/>
              <a:t>sentences</a:t>
            </a:r>
            <a:endParaRPr lang="en-US" sz="2400" b="1" dirty="0"/>
          </a:p>
          <a:p>
            <a:r>
              <a:rPr lang="en-US" sz="2400" dirty="0" err="1"/>
              <a:t>Chek</a:t>
            </a:r>
            <a:r>
              <a:rPr lang="en-US" sz="2400" dirty="0"/>
              <a:t> </a:t>
            </a:r>
            <a:r>
              <a:rPr lang="en-US" sz="2400" dirty="0" err="1"/>
              <a:t>yur</a:t>
            </a:r>
            <a:r>
              <a:rPr lang="en-US" sz="2400" dirty="0"/>
              <a:t> </a:t>
            </a:r>
            <a:r>
              <a:rPr lang="en-US" sz="2400" dirty="0" err="1"/>
              <a:t>spellin</a:t>
            </a:r>
            <a:r>
              <a:rPr lang="en-US" sz="2400" dirty="0"/>
              <a:t> (Check your spelling)</a:t>
            </a:r>
          </a:p>
        </p:txBody>
      </p:sp>
    </p:spTree>
    <p:extLst>
      <p:ext uri="{BB962C8B-B14F-4D97-AF65-F5344CB8AC3E}">
        <p14:creationId xmlns:p14="http://schemas.microsoft.com/office/powerpoint/2010/main" val="147871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Using Color on Web Pages</a:t>
            </a:r>
            <a:endParaRPr lang="en-US" sz="4000" dirty="0">
              <a:latin typeface="+mj-lt"/>
            </a:endParaRPr>
          </a:p>
        </p:txBody>
      </p:sp>
      <p:sp>
        <p:nvSpPr>
          <p:cNvPr id="3" name="Content Placeholder 2"/>
          <p:cNvSpPr>
            <a:spLocks noGrp="1"/>
          </p:cNvSpPr>
          <p:nvPr>
            <p:ph idx="1"/>
          </p:nvPr>
        </p:nvSpPr>
        <p:spPr>
          <a:xfrm>
            <a:off x="457200" y="841546"/>
            <a:ext cx="8153400" cy="2793072"/>
          </a:xfrm>
        </p:spPr>
        <p:txBody>
          <a:bodyPr wrap="square">
            <a:spAutoFit/>
          </a:bodyPr>
          <a:lstStyle/>
          <a:p>
            <a:r>
              <a:rPr lang="en-US" sz="2400" dirty="0"/>
              <a:t>Computer monitors display color as intensities of </a:t>
            </a:r>
            <a:r>
              <a:rPr lang="en-US" sz="2400" dirty="0" smtClean="0"/>
              <a:t>red, green</a:t>
            </a:r>
            <a:r>
              <a:rPr lang="en-US" sz="2400" dirty="0"/>
              <a:t>, and blue light</a:t>
            </a:r>
          </a:p>
          <a:p>
            <a:r>
              <a:rPr lang="en-US" sz="2400" spc="-300" dirty="0" smtClean="0"/>
              <a:t>R G </a:t>
            </a:r>
            <a:r>
              <a:rPr lang="en-US" sz="2400" dirty="0" smtClean="0"/>
              <a:t>B </a:t>
            </a:r>
            <a:r>
              <a:rPr lang="en-US" sz="2400" dirty="0"/>
              <a:t>Color</a:t>
            </a:r>
          </a:p>
          <a:p>
            <a:r>
              <a:rPr lang="en-US" sz="2400" dirty="0"/>
              <a:t>The values of red, green, and </a:t>
            </a:r>
            <a:r>
              <a:rPr lang="en-US" sz="2400" dirty="0" smtClean="0"/>
              <a:t>blue vary </a:t>
            </a:r>
            <a:r>
              <a:rPr lang="en-US" sz="2400" dirty="0"/>
              <a:t>from 0 to 255.</a:t>
            </a:r>
          </a:p>
          <a:p>
            <a:r>
              <a:rPr lang="en-US" sz="2400" dirty="0"/>
              <a:t>Hexadecimal numbers (base 16) represent these </a:t>
            </a:r>
            <a:r>
              <a:rPr lang="en-US" sz="2400" dirty="0" smtClean="0"/>
              <a:t>color values</a:t>
            </a:r>
            <a:r>
              <a:rPr lang="en-US" sz="2400" dirty="0"/>
              <a:t>.</a:t>
            </a:r>
          </a:p>
        </p:txBody>
      </p:sp>
    </p:spTree>
    <p:extLst>
      <p:ext uri="{BB962C8B-B14F-4D97-AF65-F5344CB8AC3E}">
        <p14:creationId xmlns:p14="http://schemas.microsoft.com/office/powerpoint/2010/main" val="414324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smtClean="0">
                <a:latin typeface="+mj-lt"/>
              </a:rPr>
              <a:t>Hexadecimal Color </a:t>
            </a:r>
            <a:r>
              <a:rPr lang="en-US" sz="3600" dirty="0">
                <a:latin typeface="+mj-lt"/>
              </a:rPr>
              <a:t>Values</a:t>
            </a:r>
            <a:endParaRPr lang="en-US" sz="4000" dirty="0">
              <a:latin typeface="+mj-lt"/>
            </a:endParaRPr>
          </a:p>
        </p:txBody>
      </p:sp>
      <p:sp>
        <p:nvSpPr>
          <p:cNvPr id="3" name="Content Placeholder 2"/>
          <p:cNvSpPr>
            <a:spLocks noGrp="1"/>
          </p:cNvSpPr>
          <p:nvPr>
            <p:ph idx="1"/>
          </p:nvPr>
        </p:nvSpPr>
        <p:spPr>
          <a:xfrm>
            <a:off x="447675" y="838200"/>
            <a:ext cx="4038600" cy="2600712"/>
          </a:xfrm>
        </p:spPr>
        <p:txBody>
          <a:bodyPr wrap="square">
            <a:spAutoFit/>
          </a:bodyPr>
          <a:lstStyle/>
          <a:p>
            <a:r>
              <a:rPr lang="en-US" sz="2400" dirty="0"/>
              <a:t># indicates a </a:t>
            </a:r>
            <a:r>
              <a:rPr lang="en-US" sz="2400" dirty="0" smtClean="0"/>
              <a:t>hexadecimal value</a:t>
            </a:r>
            <a:endParaRPr lang="en-US" sz="2400" dirty="0"/>
          </a:p>
          <a:p>
            <a:r>
              <a:rPr lang="en-US" sz="2400" dirty="0"/>
              <a:t>Hex value pairs range from 00 to </a:t>
            </a:r>
            <a:r>
              <a:rPr lang="en-US" sz="2400" spc="-300" dirty="0" smtClean="0"/>
              <a:t>F </a:t>
            </a:r>
            <a:r>
              <a:rPr lang="en-US" sz="2400" dirty="0" err="1" smtClean="0"/>
              <a:t>F</a:t>
            </a:r>
            <a:endParaRPr lang="en-US" sz="2400" dirty="0"/>
          </a:p>
          <a:p>
            <a:r>
              <a:rPr lang="en-US" sz="2400" dirty="0"/>
              <a:t>Three hex value pairs describe an </a:t>
            </a:r>
            <a:r>
              <a:rPr lang="en-US" sz="2400" spc="-300" dirty="0" smtClean="0"/>
              <a:t>R G </a:t>
            </a:r>
            <a:r>
              <a:rPr lang="en-US" sz="2400" dirty="0" smtClean="0"/>
              <a:t>B color</a:t>
            </a:r>
            <a:endParaRPr lang="en-US" sz="2400" dirty="0"/>
          </a:p>
        </p:txBody>
      </p:sp>
      <p:pic>
        <p:nvPicPr>
          <p:cNvPr id="9218" name="Picture 2" descr="Red = number sign, F F 0 0 0 0. Green = number sign,0 0 F F 0 0. Blue = number sign,0 0 0 0 F F. Black = number sign,0 0 0 0 0 0. White = number sign, F FFFFF. Gray = number sign, C CCC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85800"/>
            <a:ext cx="2885665" cy="555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5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675"/>
            <a:ext cx="8153400" cy="553998"/>
          </a:xfrm>
        </p:spPr>
        <p:txBody>
          <a:bodyPr wrap="square">
            <a:spAutoFit/>
          </a:bodyPr>
          <a:lstStyle/>
          <a:p>
            <a:r>
              <a:rPr lang="en-US" sz="3600" dirty="0">
                <a:latin typeface="+mj-lt"/>
              </a:rPr>
              <a:t>Learning Outcomes</a:t>
            </a:r>
          </a:p>
        </p:txBody>
      </p:sp>
      <p:sp>
        <p:nvSpPr>
          <p:cNvPr id="5" name="Content Placeholder 4"/>
          <p:cNvSpPr>
            <a:spLocks noGrp="1"/>
          </p:cNvSpPr>
          <p:nvPr>
            <p:ph idx="1"/>
          </p:nvPr>
        </p:nvSpPr>
        <p:spPr>
          <a:xfrm>
            <a:off x="457200" y="838200"/>
            <a:ext cx="8153400" cy="5078313"/>
          </a:xfrm>
        </p:spPr>
        <p:txBody>
          <a:bodyPr wrap="square">
            <a:spAutoFit/>
          </a:bodyPr>
          <a:lstStyle/>
          <a:p>
            <a:pPr>
              <a:spcBef>
                <a:spcPts val="1200"/>
              </a:spcBef>
            </a:pPr>
            <a:r>
              <a:rPr lang="en-US" sz="2400" dirty="0"/>
              <a:t>Describe the most common types of website organization</a:t>
            </a:r>
          </a:p>
          <a:p>
            <a:pPr>
              <a:spcBef>
                <a:spcPts val="1200"/>
              </a:spcBef>
            </a:pPr>
            <a:r>
              <a:rPr lang="en-US" sz="2400" dirty="0"/>
              <a:t>Describe principles of visual design </a:t>
            </a:r>
          </a:p>
          <a:p>
            <a:pPr>
              <a:spcBef>
                <a:spcPts val="1200"/>
              </a:spcBef>
            </a:pPr>
            <a:r>
              <a:rPr lang="en-US" sz="2400" dirty="0"/>
              <a:t>Design for your target audience</a:t>
            </a:r>
          </a:p>
          <a:p>
            <a:pPr>
              <a:spcBef>
                <a:spcPts val="1200"/>
              </a:spcBef>
            </a:pPr>
            <a:r>
              <a:rPr lang="en-US" sz="2400" dirty="0"/>
              <a:t>Create clear, easy-to-use navigation</a:t>
            </a:r>
          </a:p>
          <a:p>
            <a:pPr>
              <a:spcBef>
                <a:spcPts val="1200"/>
              </a:spcBef>
            </a:pPr>
            <a:r>
              <a:rPr lang="en-US" sz="2400" dirty="0"/>
              <a:t>Improve the readability of the text on your web pages</a:t>
            </a:r>
          </a:p>
          <a:p>
            <a:pPr>
              <a:spcBef>
                <a:spcPts val="1200"/>
              </a:spcBef>
            </a:pPr>
            <a:r>
              <a:rPr lang="en-US" sz="2400" dirty="0"/>
              <a:t>Use graphics appropriately on web pages</a:t>
            </a:r>
          </a:p>
          <a:p>
            <a:pPr>
              <a:spcBef>
                <a:spcPts val="1200"/>
              </a:spcBef>
            </a:pPr>
            <a:r>
              <a:rPr lang="en-US" sz="2400" dirty="0"/>
              <a:t>Apply the concept of Universal Design to web pages</a:t>
            </a:r>
          </a:p>
          <a:p>
            <a:pPr>
              <a:spcBef>
                <a:spcPts val="1200"/>
              </a:spcBef>
            </a:pPr>
            <a:r>
              <a:rPr lang="en-US" sz="2400" dirty="0"/>
              <a:t>Describe web page layout design techniques</a:t>
            </a:r>
          </a:p>
          <a:p>
            <a:pPr>
              <a:spcBef>
                <a:spcPts val="1200"/>
              </a:spcBef>
            </a:pPr>
            <a:r>
              <a:rPr lang="en-US" sz="2400" dirty="0"/>
              <a:t>Describe the concept of responsive web design</a:t>
            </a:r>
          </a:p>
          <a:p>
            <a:pPr>
              <a:spcBef>
                <a:spcPts val="1200"/>
              </a:spcBef>
            </a:pPr>
            <a:r>
              <a:rPr lang="en-US" sz="2400" dirty="0"/>
              <a:t>Apply best practices of web </a:t>
            </a:r>
            <a:r>
              <a:rPr lang="en-US" sz="2400" dirty="0" smtClean="0"/>
              <a:t>design</a:t>
            </a:r>
            <a:endParaRPr lang="en-US" sz="2400" dirty="0"/>
          </a:p>
        </p:txBody>
      </p:sp>
    </p:spTree>
    <p:extLst>
      <p:ext uri="{BB962C8B-B14F-4D97-AF65-F5344CB8AC3E}">
        <p14:creationId xmlns:p14="http://schemas.microsoft.com/office/powerpoint/2010/main" val="329768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Web Color Palette</a:t>
            </a:r>
          </a:p>
        </p:txBody>
      </p:sp>
      <p:pic>
        <p:nvPicPr>
          <p:cNvPr id="10242" name="Picture 2" descr="The chart has 6 rows and 6 columns of swatches. The topleft swatch is white, number sign, F FFFFF. The top right swatch is yellow, number sign, F FFF0 0. The bottom right swatch is red, number sign, F F 0 0 0 0. The bottom left swatch is a shade of pinkish purple, number sign, F F 0 0 F F. The swatches between these extremes have hexadecimal values corresponding to their colors, which move through the range of colors based on their proximity to the less blended colors at the corners of th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18" y="880076"/>
            <a:ext cx="7987327" cy="27165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745751"/>
            <a:ext cx="8153400" cy="1492716"/>
          </a:xfrm>
        </p:spPr>
        <p:txBody>
          <a:bodyPr wrap="square">
            <a:spAutoFit/>
          </a:bodyPr>
          <a:lstStyle/>
          <a:p>
            <a:r>
              <a:rPr lang="en-US" sz="2400" dirty="0"/>
              <a:t>A collection of 216 colors</a:t>
            </a:r>
          </a:p>
          <a:p>
            <a:r>
              <a:rPr lang="en-US" sz="2400" dirty="0"/>
              <a:t>Display the most similar on the Mac and </a:t>
            </a:r>
            <a:r>
              <a:rPr lang="en-US" sz="2400" spc="-300" dirty="0"/>
              <a:t>P </a:t>
            </a:r>
            <a:r>
              <a:rPr lang="en-US" sz="2400" dirty="0" smtClean="0"/>
              <a:t>C </a:t>
            </a:r>
            <a:r>
              <a:rPr lang="en-US" sz="2400" dirty="0"/>
              <a:t>platforms</a:t>
            </a:r>
          </a:p>
          <a:p>
            <a:r>
              <a:rPr lang="en-US" sz="2400" dirty="0"/>
              <a:t>Hex values:</a:t>
            </a:r>
          </a:p>
        </p:txBody>
      </p:sp>
      <p:sp>
        <p:nvSpPr>
          <p:cNvPr id="4" name="Content Placeholder 3"/>
          <p:cNvSpPr>
            <a:spLocks noGrp="1"/>
          </p:cNvSpPr>
          <p:nvPr>
            <p:ph idx="13"/>
          </p:nvPr>
        </p:nvSpPr>
        <p:spPr>
          <a:xfrm>
            <a:off x="457200" y="5345951"/>
            <a:ext cx="8153400" cy="931024"/>
          </a:xfrm>
        </p:spPr>
        <p:txBody>
          <a:bodyPr wrap="square">
            <a:spAutoFit/>
          </a:bodyPr>
          <a:lstStyle/>
          <a:p>
            <a:pPr marL="0" indent="285750">
              <a:buNone/>
            </a:pPr>
            <a:r>
              <a:rPr lang="en-US" sz="2400" dirty="0"/>
              <a:t>00, 33, 66, 99, </a:t>
            </a:r>
            <a:r>
              <a:rPr lang="en-US" sz="2400" spc="-300" dirty="0" smtClean="0"/>
              <a:t>C </a:t>
            </a:r>
            <a:r>
              <a:rPr lang="en-US" sz="2400" dirty="0" err="1" smtClean="0"/>
              <a:t>C</a:t>
            </a:r>
            <a:r>
              <a:rPr lang="en-US" sz="2400" dirty="0"/>
              <a:t>, </a:t>
            </a:r>
            <a:r>
              <a:rPr lang="en-US" sz="2400" spc="-300" dirty="0"/>
              <a:t>F </a:t>
            </a:r>
            <a:r>
              <a:rPr lang="en-US" sz="2400" dirty="0" err="1" smtClean="0"/>
              <a:t>F</a:t>
            </a:r>
            <a:endParaRPr lang="en-US" sz="2400" dirty="0"/>
          </a:p>
          <a:p>
            <a:r>
              <a:rPr lang="en-US" sz="2400" dirty="0"/>
              <a:t>Color Chart : </a:t>
            </a:r>
            <a:r>
              <a:rPr lang="en-US" sz="2400" dirty="0">
                <a:hlinkClick r:id="rId4" tooltip="http://webdevbasics.net/color"/>
              </a:rPr>
              <a:t>http://</a:t>
            </a:r>
            <a:r>
              <a:rPr lang="en-US" sz="2400" dirty="0" smtClean="0">
                <a:hlinkClick r:id="rId4" tooltip="http://webdevbasics.net/color"/>
              </a:rPr>
              <a:t>webdevbasics.net/color</a:t>
            </a:r>
            <a:endParaRPr lang="en-US" sz="2400" dirty="0"/>
          </a:p>
        </p:txBody>
      </p:sp>
    </p:spTree>
    <p:extLst>
      <p:ext uri="{BB962C8B-B14F-4D97-AF65-F5344CB8AC3E}">
        <p14:creationId xmlns:p14="http://schemas.microsoft.com/office/powerpoint/2010/main" val="2125165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553998"/>
          </a:xfrm>
        </p:spPr>
        <p:txBody>
          <a:bodyPr wrap="square">
            <a:spAutoFit/>
          </a:bodyPr>
          <a:lstStyle/>
          <a:p>
            <a:r>
              <a:rPr lang="en-US" dirty="0"/>
              <a:t>Color Theory</a:t>
            </a:r>
            <a:endParaRPr lang="en-US" sz="3600" dirty="0">
              <a:latin typeface="+mj-lt"/>
            </a:endParaRPr>
          </a:p>
        </p:txBody>
      </p:sp>
      <p:sp>
        <p:nvSpPr>
          <p:cNvPr id="3" name="Content Placeholder 2"/>
          <p:cNvSpPr>
            <a:spLocks noGrp="1"/>
          </p:cNvSpPr>
          <p:nvPr>
            <p:ph idx="1"/>
          </p:nvPr>
        </p:nvSpPr>
        <p:spPr>
          <a:xfrm>
            <a:off x="456155" y="838200"/>
            <a:ext cx="8118610" cy="2716128"/>
          </a:xfrm>
        </p:spPr>
        <p:txBody>
          <a:bodyPr wrap="square">
            <a:spAutoFit/>
          </a:bodyPr>
          <a:lstStyle/>
          <a:p>
            <a:r>
              <a:rPr lang="en-US" sz="2400" dirty="0"/>
              <a:t>Color Theory:</a:t>
            </a:r>
          </a:p>
          <a:p>
            <a:pPr lvl="1"/>
            <a:r>
              <a:rPr lang="en-US" sz="2400" dirty="0"/>
              <a:t>the study of color and its use in design</a:t>
            </a:r>
          </a:p>
          <a:p>
            <a:r>
              <a:rPr lang="en-US" sz="2400" dirty="0"/>
              <a:t>Color Wheel</a:t>
            </a:r>
          </a:p>
          <a:p>
            <a:pPr lvl="1"/>
            <a:r>
              <a:rPr lang="en-US" sz="2400" dirty="0"/>
              <a:t>Primary Colors</a:t>
            </a:r>
          </a:p>
          <a:p>
            <a:pPr lvl="1"/>
            <a:r>
              <a:rPr lang="en-US" sz="2400" dirty="0"/>
              <a:t>Secondary Colors</a:t>
            </a:r>
          </a:p>
          <a:p>
            <a:pPr lvl="1"/>
            <a:r>
              <a:rPr lang="en-US" sz="2400" dirty="0"/>
              <a:t>Tertiary Colors</a:t>
            </a:r>
          </a:p>
        </p:txBody>
      </p:sp>
      <p:pic>
        <p:nvPicPr>
          <p:cNvPr id="11266" name="Picture 2" descr="A color wheel. Clockwise from the top, the colors are arranged as follows. Blue green, green, yellow green, yellow, yellow orange, orange, red orange, red, red violet, violet, blue violet, and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986" y="3609975"/>
            <a:ext cx="2696028" cy="269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4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1107996"/>
          </a:xfrm>
        </p:spPr>
        <p:txBody>
          <a:bodyPr wrap="square">
            <a:spAutoFit/>
          </a:bodyPr>
          <a:lstStyle/>
          <a:p>
            <a:r>
              <a:rPr lang="en-US" dirty="0">
                <a:solidFill>
                  <a:schemeClr val="bg2"/>
                </a:solidFill>
              </a:rPr>
              <a:t>Color Schemes Based on The Color Wheel </a:t>
            </a:r>
            <a:r>
              <a:rPr lang="en-US" sz="2800" dirty="0">
                <a:solidFill>
                  <a:schemeClr val="bg2"/>
                </a:solidFill>
              </a:rPr>
              <a:t>(</a:t>
            </a:r>
            <a:r>
              <a:rPr lang="en-US" sz="2800" dirty="0" smtClean="0">
                <a:solidFill>
                  <a:schemeClr val="bg2"/>
                </a:solidFill>
              </a:rPr>
              <a:t>1 of 2)</a:t>
            </a:r>
            <a:endParaRPr lang="en-US" sz="3600" dirty="0">
              <a:solidFill>
                <a:schemeClr val="bg2"/>
              </a:solidFill>
            </a:endParaRPr>
          </a:p>
        </p:txBody>
      </p:sp>
      <p:sp>
        <p:nvSpPr>
          <p:cNvPr id="3" name="Content Placeholder 2"/>
          <p:cNvSpPr>
            <a:spLocks noGrp="1"/>
          </p:cNvSpPr>
          <p:nvPr>
            <p:ph idx="1"/>
          </p:nvPr>
        </p:nvSpPr>
        <p:spPr>
          <a:xfrm>
            <a:off x="456153" y="1314450"/>
            <a:ext cx="5182647" cy="2539157"/>
          </a:xfrm>
        </p:spPr>
        <p:txBody>
          <a:bodyPr wrap="square">
            <a:spAutoFit/>
          </a:bodyPr>
          <a:lstStyle/>
          <a:p>
            <a:r>
              <a:rPr lang="en-US" sz="2000" b="1" dirty="0" smtClean="0"/>
              <a:t>Monochromatic</a:t>
            </a:r>
            <a:r>
              <a:rPr lang="en-US" sz="2000" dirty="0" smtClean="0"/>
              <a:t> – shades, tints, or tones of the same color </a:t>
            </a:r>
            <a:r>
              <a:rPr lang="en-US" sz="2000" dirty="0" smtClean="0">
                <a:hlinkClick r:id="rId3" tooltip="http://meyerweb.com/eric/tools/color-blend"/>
              </a:rPr>
              <a:t>http://meyerweb.com/eric/tools/color-blend</a:t>
            </a:r>
            <a:endParaRPr lang="en-US" sz="2000" dirty="0" smtClean="0"/>
          </a:p>
          <a:p>
            <a:r>
              <a:rPr lang="en-US" sz="2000" b="1" dirty="0" smtClean="0"/>
              <a:t>Analogous</a:t>
            </a:r>
            <a:r>
              <a:rPr lang="en-US" sz="2000" dirty="0" smtClean="0"/>
              <a:t> </a:t>
            </a:r>
            <a:r>
              <a:rPr lang="en-US" sz="2000" dirty="0"/>
              <a:t>– a main color and two colors adjacent to it on the </a:t>
            </a:r>
            <a:r>
              <a:rPr lang="en-US" sz="2000" dirty="0" smtClean="0"/>
              <a:t>color wheel</a:t>
            </a:r>
            <a:endParaRPr lang="en-US" sz="2000" dirty="0"/>
          </a:p>
          <a:p>
            <a:r>
              <a:rPr lang="en-US" sz="2000" b="1" dirty="0"/>
              <a:t>Complementary</a:t>
            </a:r>
            <a:r>
              <a:rPr lang="en-US" sz="2000" dirty="0"/>
              <a:t> – two colors that are opposite each other on the </a:t>
            </a:r>
            <a:r>
              <a:rPr lang="en-US" sz="2000" dirty="0" smtClean="0"/>
              <a:t>color wheel </a:t>
            </a:r>
            <a:endParaRPr lang="en-US" sz="2000" dirty="0"/>
          </a:p>
        </p:txBody>
      </p:sp>
      <p:pic>
        <p:nvPicPr>
          <p:cNvPr id="12290" name="Picture 2" descr="Swatches of 3 blue tones create a monochromatic color sch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192" y="1192660"/>
            <a:ext cx="2564697" cy="94293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Swatches of 3 shades of orange create an analogous color sche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143776"/>
            <a:ext cx="2531637" cy="90622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watches of 2 colors create a complementary color sch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9165" y="3090961"/>
            <a:ext cx="1766426" cy="9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41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54446" cy="1107996"/>
          </a:xfrm>
        </p:spPr>
        <p:txBody>
          <a:bodyPr wrap="square">
            <a:spAutoFit/>
          </a:bodyPr>
          <a:lstStyle/>
          <a:p>
            <a:r>
              <a:rPr lang="en-US" dirty="0">
                <a:solidFill>
                  <a:schemeClr val="bg2"/>
                </a:solidFill>
              </a:rPr>
              <a:t>Color Schemes Based on The Color Wheel </a:t>
            </a:r>
            <a:r>
              <a:rPr lang="en-US" sz="2800" dirty="0" smtClean="0">
                <a:solidFill>
                  <a:schemeClr val="bg2"/>
                </a:solidFill>
              </a:rPr>
              <a:t>(2 of 2)</a:t>
            </a:r>
            <a:endParaRPr lang="en-US" sz="3600" dirty="0">
              <a:solidFill>
                <a:schemeClr val="bg2"/>
              </a:solidFill>
            </a:endParaRPr>
          </a:p>
        </p:txBody>
      </p:sp>
      <p:sp>
        <p:nvSpPr>
          <p:cNvPr id="3" name="Content Placeholder 2"/>
          <p:cNvSpPr>
            <a:spLocks noGrp="1"/>
          </p:cNvSpPr>
          <p:nvPr>
            <p:ph idx="1"/>
          </p:nvPr>
        </p:nvSpPr>
        <p:spPr>
          <a:xfrm>
            <a:off x="456153" y="1295400"/>
            <a:ext cx="5182647" cy="3708708"/>
          </a:xfrm>
        </p:spPr>
        <p:txBody>
          <a:bodyPr wrap="square">
            <a:spAutoFit/>
          </a:bodyPr>
          <a:lstStyle/>
          <a:p>
            <a:r>
              <a:rPr lang="en-US" sz="2400" b="1" dirty="0"/>
              <a:t>Split Complementary</a:t>
            </a:r>
            <a:r>
              <a:rPr lang="en-US" sz="2400" dirty="0"/>
              <a:t> – a main color, </a:t>
            </a:r>
            <a:r>
              <a:rPr lang="en-US" sz="2400" dirty="0" smtClean="0"/>
              <a:t>the color </a:t>
            </a:r>
            <a:r>
              <a:rPr lang="en-US" sz="2400" dirty="0"/>
              <a:t>opposite it on the color wheel (</a:t>
            </a:r>
            <a:r>
              <a:rPr lang="en-US" sz="2400" dirty="0" smtClean="0"/>
              <a:t>the complement</a:t>
            </a:r>
            <a:r>
              <a:rPr lang="en-US" sz="2400" dirty="0"/>
              <a:t>) and two colors adjacent </a:t>
            </a:r>
            <a:r>
              <a:rPr lang="en-US" sz="2400" dirty="0" smtClean="0"/>
              <a:t>to the complement</a:t>
            </a:r>
            <a:endParaRPr lang="en-US" sz="2400" dirty="0"/>
          </a:p>
          <a:p>
            <a:r>
              <a:rPr lang="en-US" sz="2400" b="1" dirty="0"/>
              <a:t>Triadic</a:t>
            </a:r>
            <a:r>
              <a:rPr lang="en-US" sz="2400" dirty="0"/>
              <a:t>- three colors that </a:t>
            </a:r>
            <a:r>
              <a:rPr lang="en-US" sz="2400" dirty="0" smtClean="0"/>
              <a:t>are equidistant on the </a:t>
            </a:r>
            <a:r>
              <a:rPr lang="en-US" sz="2400" dirty="0"/>
              <a:t>color </a:t>
            </a:r>
            <a:r>
              <a:rPr lang="en-US" sz="2400" dirty="0" smtClean="0"/>
              <a:t>wheel</a:t>
            </a:r>
            <a:endParaRPr lang="en-US" sz="2400" dirty="0"/>
          </a:p>
          <a:p>
            <a:r>
              <a:rPr lang="en-US" sz="2400" b="1" dirty="0" err="1"/>
              <a:t>Tetradic</a:t>
            </a:r>
            <a:r>
              <a:rPr lang="en-US" sz="2400" dirty="0"/>
              <a:t> – two complementary </a:t>
            </a:r>
            <a:r>
              <a:rPr lang="en-US" sz="2400" dirty="0" smtClean="0"/>
              <a:t>color pairs</a:t>
            </a:r>
            <a:endParaRPr lang="en-US" sz="2400" dirty="0"/>
          </a:p>
        </p:txBody>
      </p:sp>
      <p:pic>
        <p:nvPicPr>
          <p:cNvPr id="13315" name="Picture 3" descr="Swatches of 4 colors create a split complementary color sche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547" y="1724691"/>
            <a:ext cx="2656684" cy="7137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watches of 3 colors create a triadic color sche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379" y="2819400"/>
            <a:ext cx="2099221" cy="711414"/>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Swatches of 4 colors create a tetradic color sche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1114" y="3912990"/>
            <a:ext cx="2699351" cy="735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6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Implementing a Color Scheme</a:t>
            </a:r>
          </a:p>
        </p:txBody>
      </p:sp>
      <p:sp>
        <p:nvSpPr>
          <p:cNvPr id="3" name="Content Placeholder 2"/>
          <p:cNvSpPr>
            <a:spLocks noGrp="1"/>
          </p:cNvSpPr>
          <p:nvPr>
            <p:ph idx="1"/>
          </p:nvPr>
        </p:nvSpPr>
        <p:spPr>
          <a:xfrm>
            <a:off x="457200" y="841546"/>
            <a:ext cx="8153400" cy="4770537"/>
          </a:xfrm>
        </p:spPr>
        <p:txBody>
          <a:bodyPr wrap="square">
            <a:spAutoFit/>
          </a:bodyPr>
          <a:lstStyle/>
          <a:p>
            <a:r>
              <a:rPr lang="en-US" sz="2400" dirty="0"/>
              <a:t>Choose one color to be dominant</a:t>
            </a:r>
          </a:p>
          <a:p>
            <a:r>
              <a:rPr lang="en-US" sz="2400" dirty="0"/>
              <a:t>Use other colors in the color scheme </a:t>
            </a:r>
            <a:r>
              <a:rPr lang="en-US" sz="2400" dirty="0" smtClean="0"/>
              <a:t>as </a:t>
            </a:r>
            <a:r>
              <a:rPr lang="en-US" sz="2400" dirty="0"/>
              <a:t>accent colors </a:t>
            </a:r>
          </a:p>
          <a:p>
            <a:pPr lvl="1"/>
            <a:r>
              <a:rPr lang="en-US" sz="2400" dirty="0"/>
              <a:t>headings,</a:t>
            </a:r>
          </a:p>
          <a:p>
            <a:pPr lvl="1"/>
            <a:r>
              <a:rPr lang="en-US" sz="2400" dirty="0"/>
              <a:t>subheadings</a:t>
            </a:r>
          </a:p>
          <a:p>
            <a:pPr lvl="1"/>
            <a:r>
              <a:rPr lang="en-US" sz="2400" dirty="0"/>
              <a:t>borders,</a:t>
            </a:r>
          </a:p>
          <a:p>
            <a:pPr lvl="1"/>
            <a:r>
              <a:rPr lang="en-US" sz="2400" dirty="0"/>
              <a:t>list markers, etc.</a:t>
            </a:r>
          </a:p>
          <a:p>
            <a:r>
              <a:rPr lang="en-US" sz="2400" dirty="0"/>
              <a:t>Use neutrals such as white, off-white, gray, black, </a:t>
            </a:r>
            <a:r>
              <a:rPr lang="en-US" sz="2400" dirty="0" smtClean="0"/>
              <a:t>or brown</a:t>
            </a:r>
            <a:endParaRPr lang="en-US" sz="2400" dirty="0"/>
          </a:p>
          <a:p>
            <a:r>
              <a:rPr lang="en-US" sz="2400" dirty="0"/>
              <a:t>Do not restrict yourself to web-safe colors</a:t>
            </a:r>
          </a:p>
          <a:p>
            <a:r>
              <a:rPr lang="en-US" sz="2400" dirty="0"/>
              <a:t>Feel free to use tints, shades, or tones of colors</a:t>
            </a:r>
          </a:p>
        </p:txBody>
      </p:sp>
    </p:spTree>
    <p:extLst>
      <p:ext uri="{BB962C8B-B14F-4D97-AF65-F5344CB8AC3E}">
        <p14:creationId xmlns:p14="http://schemas.microsoft.com/office/powerpoint/2010/main" val="30237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Verify Sufficient Contrast</a:t>
            </a:r>
          </a:p>
        </p:txBody>
      </p:sp>
      <p:sp>
        <p:nvSpPr>
          <p:cNvPr id="3" name="Content Placeholder 2"/>
          <p:cNvSpPr>
            <a:spLocks noGrp="1"/>
          </p:cNvSpPr>
          <p:nvPr>
            <p:ph idx="1"/>
          </p:nvPr>
        </p:nvSpPr>
        <p:spPr>
          <a:xfrm>
            <a:off x="457200" y="838200"/>
            <a:ext cx="8153400" cy="3377848"/>
          </a:xfrm>
        </p:spPr>
        <p:txBody>
          <a:bodyPr wrap="square">
            <a:spAutoFit/>
          </a:bodyPr>
          <a:lstStyle/>
          <a:p>
            <a:r>
              <a:rPr lang="en-US" sz="2400" dirty="0"/>
              <a:t>When you choose colors for text and </a:t>
            </a:r>
            <a:r>
              <a:rPr lang="en-US" sz="2400" dirty="0" smtClean="0"/>
              <a:t>background, sufficient </a:t>
            </a:r>
            <a:r>
              <a:rPr lang="en-US" sz="2400" dirty="0"/>
              <a:t>contrast is needed so that the text is easy </a:t>
            </a:r>
            <a:r>
              <a:rPr lang="en-US" sz="2400" dirty="0" smtClean="0"/>
              <a:t>to read</a:t>
            </a:r>
            <a:r>
              <a:rPr lang="en-US" sz="2400" dirty="0"/>
              <a:t>.</a:t>
            </a:r>
          </a:p>
          <a:p>
            <a:r>
              <a:rPr lang="en-US" sz="2400" dirty="0"/>
              <a:t>Use one of the following online tools to verify contrast:</a:t>
            </a:r>
          </a:p>
          <a:p>
            <a:pPr lvl="1"/>
            <a:r>
              <a:rPr lang="en-US" sz="2400" dirty="0">
                <a:hlinkClick r:id="rId3" tooltip="http://webaim.org/resources/contrastchecker"/>
              </a:rPr>
              <a:t>http://webaim.org/resources/contrastchecker</a:t>
            </a:r>
            <a:endParaRPr lang="en-US" sz="2400" dirty="0"/>
          </a:p>
          <a:p>
            <a:pPr lvl="1"/>
            <a:r>
              <a:rPr lang="en-US" sz="2400" dirty="0">
                <a:hlinkClick r:id="rId4" tooltip="http://snook.ca/technical/colour_contrast/colour.html"/>
              </a:rPr>
              <a:t>http://snook.ca/technical/colour_contrast/colour.html</a:t>
            </a:r>
            <a:endParaRPr lang="en-US" sz="2400" dirty="0"/>
          </a:p>
          <a:p>
            <a:pPr lvl="1"/>
            <a:r>
              <a:rPr lang="en-US" sz="2400" dirty="0">
                <a:hlinkClick r:id="rId5" tooltip="http://juicystudio.com/services/luminositycontrastratio.php"/>
              </a:rPr>
              <a:t>http://</a:t>
            </a:r>
            <a:r>
              <a:rPr lang="en-US" sz="2400" dirty="0" smtClean="0">
                <a:hlinkClick r:id="rId5" tooltip="http://juicystudio.com/services/luminositycontrastratio.php"/>
              </a:rPr>
              <a:t>juicystudio.com/services/luminositycontrastratio.php</a:t>
            </a:r>
            <a:endParaRPr lang="en-US" sz="2400" dirty="0"/>
          </a:p>
        </p:txBody>
      </p:sp>
    </p:spTree>
    <p:extLst>
      <p:ext uri="{BB962C8B-B14F-4D97-AF65-F5344CB8AC3E}">
        <p14:creationId xmlns:p14="http://schemas.microsoft.com/office/powerpoint/2010/main" val="91017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Making Color Choices</a:t>
            </a:r>
          </a:p>
        </p:txBody>
      </p:sp>
      <p:sp>
        <p:nvSpPr>
          <p:cNvPr id="3" name="Content Placeholder 2"/>
          <p:cNvSpPr>
            <a:spLocks noGrp="1"/>
          </p:cNvSpPr>
          <p:nvPr>
            <p:ph idx="1"/>
          </p:nvPr>
        </p:nvSpPr>
        <p:spPr>
          <a:xfrm>
            <a:off x="457200" y="838200"/>
            <a:ext cx="8153400" cy="3393237"/>
          </a:xfrm>
        </p:spPr>
        <p:txBody>
          <a:bodyPr wrap="square">
            <a:spAutoFit/>
          </a:bodyPr>
          <a:lstStyle/>
          <a:p>
            <a:r>
              <a:rPr lang="en-US" sz="2400" dirty="0"/>
              <a:t>How to choose a color scheme?</a:t>
            </a:r>
          </a:p>
          <a:p>
            <a:r>
              <a:rPr lang="en-US" sz="2400" dirty="0"/>
              <a:t>Monochromatic</a:t>
            </a:r>
          </a:p>
          <a:p>
            <a:pPr lvl="1"/>
            <a:r>
              <a:rPr lang="en-US" sz="2400" dirty="0">
                <a:hlinkClick r:id="rId3" tooltip="http://meyerweb.com/eric/tools/color-blend"/>
              </a:rPr>
              <a:t>http://meyerweb.com/eric/tools/color-blend</a:t>
            </a:r>
            <a:endParaRPr lang="en-US" sz="2400" dirty="0"/>
          </a:p>
          <a:p>
            <a:pPr lvl="1"/>
            <a:r>
              <a:rPr lang="en-US" sz="2400" dirty="0">
                <a:hlinkClick r:id="rId4" tooltip="http://www.0to255.com"/>
              </a:rPr>
              <a:t>http://</a:t>
            </a:r>
            <a:r>
              <a:rPr lang="en-US" sz="2400" dirty="0" smtClean="0">
                <a:hlinkClick r:id="rId4" tooltip="http://www.0to255.com"/>
              </a:rPr>
              <a:t>www.0to255.com</a:t>
            </a:r>
            <a:endParaRPr lang="en-US" sz="2400" dirty="0"/>
          </a:p>
          <a:p>
            <a:r>
              <a:rPr lang="en-US" sz="2400" dirty="0"/>
              <a:t>Choose from a photograph or other image</a:t>
            </a:r>
          </a:p>
          <a:p>
            <a:pPr lvl="1"/>
            <a:r>
              <a:rPr lang="en-US" sz="2400" dirty="0">
                <a:hlinkClick r:id="rId5" tooltip="http://www.colr.org"/>
              </a:rPr>
              <a:t>http://</a:t>
            </a:r>
            <a:r>
              <a:rPr lang="en-US" sz="2400" dirty="0" smtClean="0">
                <a:hlinkClick r:id="rId5" tooltip="http://www.colr.org"/>
              </a:rPr>
              <a:t>www.colr.org</a:t>
            </a:r>
            <a:endParaRPr lang="en-US" sz="2400" dirty="0"/>
          </a:p>
          <a:p>
            <a:r>
              <a:rPr lang="en-US" sz="2400" dirty="0"/>
              <a:t>Begin with a favorite </a:t>
            </a:r>
            <a:r>
              <a:rPr lang="en-US" sz="2400" dirty="0" smtClean="0"/>
              <a:t>color</a:t>
            </a:r>
          </a:p>
        </p:txBody>
      </p:sp>
      <p:sp>
        <p:nvSpPr>
          <p:cNvPr id="5" name="Content Placeholder 4"/>
          <p:cNvSpPr>
            <a:spLocks noGrp="1"/>
          </p:cNvSpPr>
          <p:nvPr>
            <p:ph idx="13"/>
          </p:nvPr>
        </p:nvSpPr>
        <p:spPr>
          <a:xfrm>
            <a:off x="457200" y="4314825"/>
            <a:ext cx="8153400" cy="1631216"/>
          </a:xfrm>
        </p:spPr>
        <p:txBody>
          <a:bodyPr wrap="square">
            <a:spAutoFit/>
          </a:bodyPr>
          <a:lstStyle/>
          <a:p>
            <a:pPr marL="285750" indent="0">
              <a:buNone/>
            </a:pPr>
            <a:r>
              <a:rPr lang="en-US" sz="2400" dirty="0"/>
              <a:t>Use one of the sites below to choose other colors</a:t>
            </a:r>
          </a:p>
          <a:p>
            <a:pPr lvl="1"/>
            <a:r>
              <a:rPr lang="en-US" sz="2400" dirty="0" smtClean="0">
                <a:hlinkClick r:id="rId6" tooltip="http://paletton.com"/>
              </a:rPr>
              <a:t>http://paletton.com</a:t>
            </a:r>
            <a:endParaRPr lang="en-US" sz="2400" dirty="0"/>
          </a:p>
          <a:p>
            <a:pPr lvl="1"/>
            <a:r>
              <a:rPr lang="en-US" sz="2400" dirty="0">
                <a:hlinkClick r:id="rId7" tooltip="http://www.colorsontheweb.com/Color-Tools/Color-Wizard"/>
              </a:rPr>
              <a:t>http://</a:t>
            </a:r>
            <a:r>
              <a:rPr lang="en-US" sz="2400" dirty="0" smtClean="0">
                <a:hlinkClick r:id="rId7" tooltip="http://www.colorsontheweb.com/Color-Tools/Color-Wizard"/>
              </a:rPr>
              <a:t>www.colorsontheweb.com/Color-Tools/Color-Wizard</a:t>
            </a:r>
            <a:endParaRPr lang="en-US" sz="2400" dirty="0"/>
          </a:p>
        </p:txBody>
      </p:sp>
    </p:spTree>
    <p:extLst>
      <p:ext uri="{BB962C8B-B14F-4D97-AF65-F5344CB8AC3E}">
        <p14:creationId xmlns:p14="http://schemas.microsoft.com/office/powerpoint/2010/main" val="95272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smtClean="0">
                <a:latin typeface="+mj-lt"/>
              </a:rPr>
              <a:t>Use of Color</a:t>
            </a:r>
            <a:endParaRPr lang="en-US" sz="3600" dirty="0">
              <a:latin typeface="+mj-lt"/>
            </a:endParaRPr>
          </a:p>
        </p:txBody>
      </p:sp>
      <p:pic>
        <p:nvPicPr>
          <p:cNvPr id="14338" name="Picture 2" descr="The Snurpy Games web page has a primarily yellow and purple color scheme, with uncommon fonts. The main element contains the heading, game of the week, over a game that instructs the user to pop bubbles using the mouse cur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371" y="786275"/>
            <a:ext cx="3110904" cy="241546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457199" y="3257550"/>
            <a:ext cx="4114801" cy="246221"/>
          </a:xfrm>
        </p:spPr>
        <p:txBody>
          <a:bodyPr wrap="square">
            <a:spAutoFit/>
          </a:bodyPr>
          <a:lstStyle/>
          <a:p>
            <a:pPr marL="0" indent="0" algn="ctr">
              <a:buNone/>
            </a:pPr>
            <a:r>
              <a:rPr lang="en-US" dirty="0"/>
              <a:t>Appealing to Kids &amp; </a:t>
            </a:r>
            <a:r>
              <a:rPr lang="en-US" dirty="0" smtClean="0"/>
              <a:t>Preteens</a:t>
            </a:r>
            <a:endParaRPr lang="en-US" dirty="0"/>
          </a:p>
        </p:txBody>
      </p:sp>
      <p:pic>
        <p:nvPicPr>
          <p:cNvPr id="14340" name="Picture 4" descr="The my Snurpy web page has a black and graycolor scheme, with common fonts. Left to right, the main element contains three columns, with announcements and text message sign up, then a free game of the week graphic and hyperlink, and then hyperlinked forum pos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47" y="3652148"/>
            <a:ext cx="2959919" cy="230075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idx="14"/>
          </p:nvPr>
        </p:nvSpPr>
        <p:spPr>
          <a:xfrm>
            <a:off x="466724" y="6059329"/>
            <a:ext cx="4105275" cy="246221"/>
          </a:xfrm>
        </p:spPr>
        <p:txBody>
          <a:bodyPr wrap="square">
            <a:spAutoFit/>
          </a:bodyPr>
          <a:lstStyle/>
          <a:p>
            <a:pPr marL="0" indent="0" algn="ctr">
              <a:buNone/>
            </a:pPr>
            <a:r>
              <a:rPr lang="en-US" dirty="0"/>
              <a:t>Appealing to Young </a:t>
            </a:r>
            <a:r>
              <a:rPr lang="en-US" dirty="0" smtClean="0"/>
              <a:t>Adults</a:t>
            </a:r>
            <a:endParaRPr lang="en-US" dirty="0"/>
          </a:p>
        </p:txBody>
      </p:sp>
      <p:pic>
        <p:nvPicPr>
          <p:cNvPr id="14339" name="Picture 3" descr="The web page, Photography by Melanie, has a browser wide photo of a sailing ship moving along a body of water, near sunset. Text appears in white on black over the photo or in black on white in two columns above the foo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431" y="788389"/>
            <a:ext cx="3049607" cy="237047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3"/>
          </p:nvPr>
        </p:nvSpPr>
        <p:spPr>
          <a:xfrm>
            <a:off x="4953000" y="3228975"/>
            <a:ext cx="3657599" cy="246221"/>
          </a:xfrm>
        </p:spPr>
        <p:txBody>
          <a:bodyPr wrap="square">
            <a:spAutoFit/>
          </a:bodyPr>
          <a:lstStyle/>
          <a:p>
            <a:pPr marL="0" indent="0" algn="ctr">
              <a:buNone/>
            </a:pPr>
            <a:r>
              <a:rPr lang="en-US" dirty="0"/>
              <a:t>Appealing to </a:t>
            </a:r>
            <a:r>
              <a:rPr lang="en-US" dirty="0" smtClean="0"/>
              <a:t>Everyone</a:t>
            </a:r>
            <a:endParaRPr lang="en-US" dirty="0"/>
          </a:p>
        </p:txBody>
      </p:sp>
      <p:pic>
        <p:nvPicPr>
          <p:cNvPr id="14341" name="Picture 5" descr="The web page, Senior Moments, has a white background, with text in a black, common font, but at a larger than average size. Content includes an unordered list of hyperlinks and four featured articles with pictu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707" y="3607728"/>
            <a:ext cx="3049042" cy="233025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5"/>
          </p:nvPr>
        </p:nvSpPr>
        <p:spPr>
          <a:xfrm>
            <a:off x="4953000" y="6059329"/>
            <a:ext cx="3657600" cy="246221"/>
          </a:xfrm>
        </p:spPr>
        <p:txBody>
          <a:bodyPr wrap="square">
            <a:spAutoFit/>
          </a:bodyPr>
          <a:lstStyle/>
          <a:p>
            <a:pPr marL="0" indent="0" algn="ctr">
              <a:buNone/>
            </a:pPr>
            <a:r>
              <a:rPr lang="en-US" dirty="0">
                <a:cs typeface="Arial" panose="020B0604020202020204" pitchFamily="34" charset="0"/>
              </a:rPr>
              <a:t>Appealing to Older </a:t>
            </a:r>
            <a:r>
              <a:rPr lang="en-US" dirty="0" smtClean="0">
                <a:cs typeface="Arial" panose="020B0604020202020204" pitchFamily="34" charset="0"/>
              </a:rPr>
              <a:t>Adults</a:t>
            </a:r>
            <a:endParaRPr lang="en-US" dirty="0">
              <a:cs typeface="Arial" panose="020B0604020202020204" pitchFamily="34" charset="0"/>
            </a:endParaRPr>
          </a:p>
        </p:txBody>
      </p:sp>
    </p:spTree>
    <p:extLst>
      <p:ext uri="{BB962C8B-B14F-4D97-AF65-F5344CB8AC3E}">
        <p14:creationId xmlns:p14="http://schemas.microsoft.com/office/powerpoint/2010/main" val="33724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Use of Graphics &amp; Multimedia</a:t>
            </a:r>
          </a:p>
        </p:txBody>
      </p:sp>
      <p:sp>
        <p:nvSpPr>
          <p:cNvPr id="3" name="Content Placeholder 2"/>
          <p:cNvSpPr>
            <a:spLocks noGrp="1"/>
          </p:cNvSpPr>
          <p:nvPr>
            <p:ph idx="1"/>
          </p:nvPr>
        </p:nvSpPr>
        <p:spPr>
          <a:xfrm>
            <a:off x="457200" y="842486"/>
            <a:ext cx="8153400" cy="2616101"/>
          </a:xfrm>
        </p:spPr>
        <p:txBody>
          <a:bodyPr wrap="square">
            <a:spAutoFit/>
          </a:bodyPr>
          <a:lstStyle/>
          <a:p>
            <a:r>
              <a:rPr lang="en-US" sz="2400" dirty="0"/>
              <a:t>File size and dimension matter</a:t>
            </a:r>
          </a:p>
          <a:p>
            <a:r>
              <a:rPr lang="en-US" sz="2400" dirty="0"/>
              <a:t>Provide for robust navigation</a:t>
            </a:r>
          </a:p>
          <a:p>
            <a:r>
              <a:rPr lang="en-US" sz="2400" dirty="0" err="1"/>
              <a:t>Antialiased</a:t>
            </a:r>
            <a:r>
              <a:rPr lang="en-US" sz="2400" dirty="0"/>
              <a:t>/aliased text considerations</a:t>
            </a:r>
          </a:p>
          <a:p>
            <a:r>
              <a:rPr lang="en-US" sz="2400" dirty="0"/>
              <a:t>Provide alternate text</a:t>
            </a:r>
          </a:p>
          <a:p>
            <a:r>
              <a:rPr lang="en-US" sz="2400" dirty="0"/>
              <a:t>Use only necessary multimedia</a:t>
            </a:r>
          </a:p>
        </p:txBody>
      </p:sp>
    </p:spTree>
    <p:extLst>
      <p:ext uri="{BB962C8B-B14F-4D97-AF65-F5344CB8AC3E}">
        <p14:creationId xmlns:p14="http://schemas.microsoft.com/office/powerpoint/2010/main" val="48930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Flat Web Design Trend</a:t>
            </a:r>
          </a:p>
        </p:txBody>
      </p:sp>
      <p:pic>
        <p:nvPicPr>
          <p:cNvPr id="15362" name="Picture 2" descr="This version of the Kayak Door County dot net web page has a horizontal navigation bar above the logo of kayak in the middle. Left to right, the bar contains hyperlinks for about, tours, rentals, kayaks, and contact. Below the logo, appears hyperlinks for tour, rent, and b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51" y="836769"/>
            <a:ext cx="7007949" cy="3852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803309"/>
            <a:ext cx="8153400" cy="1492716"/>
          </a:xfrm>
        </p:spPr>
        <p:txBody>
          <a:bodyPr wrap="square">
            <a:spAutoFit/>
          </a:bodyPr>
          <a:lstStyle/>
          <a:p>
            <a:r>
              <a:rPr lang="en-US" sz="2400" dirty="0"/>
              <a:t>Minimalistic design style</a:t>
            </a:r>
          </a:p>
          <a:p>
            <a:r>
              <a:rPr lang="en-US" sz="2400" dirty="0"/>
              <a:t>Features blocks of color</a:t>
            </a:r>
          </a:p>
          <a:p>
            <a:r>
              <a:rPr lang="en-US" sz="2400" dirty="0"/>
              <a:t>Often requires vertical </a:t>
            </a:r>
            <a:r>
              <a:rPr lang="en-US" sz="2400" dirty="0" smtClean="0"/>
              <a:t>scrolling</a:t>
            </a:r>
            <a:endParaRPr lang="en-US" sz="2400" dirty="0"/>
          </a:p>
        </p:txBody>
      </p:sp>
    </p:spTree>
    <p:extLst>
      <p:ext uri="{BB962C8B-B14F-4D97-AF65-F5344CB8AC3E}">
        <p14:creationId xmlns:p14="http://schemas.microsoft.com/office/powerpoint/2010/main" val="142257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74652"/>
            <a:ext cx="8154446" cy="553998"/>
          </a:xfrm>
        </p:spPr>
        <p:txBody>
          <a:bodyPr wrap="square">
            <a:spAutoFit/>
          </a:bodyPr>
          <a:lstStyle/>
          <a:p>
            <a:r>
              <a:rPr lang="en-US" dirty="0"/>
              <a:t>Design for Your Target Audience</a:t>
            </a:r>
            <a:endParaRPr lang="en-US" sz="3600" dirty="0">
              <a:latin typeface="+mj-lt"/>
            </a:endParaRPr>
          </a:p>
        </p:txBody>
      </p:sp>
      <p:pic>
        <p:nvPicPr>
          <p:cNvPr id="4" name="Picture 2" descr="In the home page for Kayak Door County dot net, the block display elements overlay a panoramic photo of empty kayaks resting on the edge of a forested waterway. The only text in the main element reads, your next adventure is only a paddle a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10" y="742950"/>
            <a:ext cx="5018030" cy="27608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6154" y="5130879"/>
            <a:ext cx="3201446" cy="1107996"/>
          </a:xfrm>
        </p:spPr>
        <p:txBody>
          <a:bodyPr wrap="square">
            <a:spAutoFit/>
          </a:bodyPr>
          <a:lstStyle/>
          <a:p>
            <a:pPr marL="0" indent="0">
              <a:buNone/>
            </a:pPr>
            <a:r>
              <a:rPr lang="en-US" sz="2400" b="1" dirty="0"/>
              <a:t>Consider </a:t>
            </a:r>
            <a:r>
              <a:rPr lang="en-US" sz="2400" b="1" dirty="0" smtClean="0"/>
              <a:t>the target audience of </a:t>
            </a:r>
            <a:r>
              <a:rPr lang="en-US" sz="2400" b="1" dirty="0"/>
              <a:t>these sites.</a:t>
            </a:r>
          </a:p>
        </p:txBody>
      </p:sp>
      <p:pic>
        <p:nvPicPr>
          <p:cNvPr id="1027" name="Picture 3" descr="On this page from Terry Morris dot net, the block display elements overlay backgrounds of empty space in shades of blue and white. The level 1 header reads, Web Design and Industrial Technology Resources. The introductory paragraph reads, this page contains links to a selection of the tutorials, case studies, and learning objects that I have created over the years. Please feel free to contact me if you have questions about these resources. The remainder of the visible page is divided into two columns of level 2 headers, each followed by one or more bulleted hyperlinks with brief descrip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575" y="3606800"/>
            <a:ext cx="4870450"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7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Navigation </a:t>
            </a:r>
            <a:r>
              <a:rPr lang="en-US" sz="3600" dirty="0" smtClean="0">
                <a:latin typeface="+mj-lt"/>
              </a:rPr>
              <a:t>Design</a:t>
            </a:r>
            <a:endParaRPr lang="en-US" sz="3600" dirty="0">
              <a:latin typeface="+mj-lt"/>
            </a:endParaRPr>
          </a:p>
        </p:txBody>
      </p:sp>
      <p:sp>
        <p:nvSpPr>
          <p:cNvPr id="3" name="Content Placeholder 2"/>
          <p:cNvSpPr>
            <a:spLocks noGrp="1"/>
          </p:cNvSpPr>
          <p:nvPr>
            <p:ph idx="1"/>
          </p:nvPr>
        </p:nvSpPr>
        <p:spPr>
          <a:xfrm>
            <a:off x="457200" y="842486"/>
            <a:ext cx="8153400" cy="4870564"/>
          </a:xfrm>
        </p:spPr>
        <p:txBody>
          <a:bodyPr wrap="square">
            <a:spAutoFit/>
          </a:bodyPr>
          <a:lstStyle/>
          <a:p>
            <a:r>
              <a:rPr lang="en-US" sz="2400" dirty="0"/>
              <a:t>Make your site easy to navigate</a:t>
            </a:r>
          </a:p>
          <a:p>
            <a:pPr lvl="1"/>
            <a:r>
              <a:rPr lang="en-US" sz="2400" dirty="0"/>
              <a:t>Provide clearly labeled navigation </a:t>
            </a:r>
            <a:r>
              <a:rPr lang="en-US" sz="2400" dirty="0" smtClean="0"/>
              <a:t>in </a:t>
            </a:r>
            <a:r>
              <a:rPr lang="en-US" sz="2400" dirty="0"/>
              <a:t>the same location on each page</a:t>
            </a:r>
          </a:p>
          <a:p>
            <a:pPr lvl="1"/>
            <a:r>
              <a:rPr lang="en-US" sz="2400" dirty="0"/>
              <a:t>Most common – across top or down left side</a:t>
            </a:r>
          </a:p>
          <a:p>
            <a:r>
              <a:rPr lang="en-US" sz="2400" dirty="0"/>
              <a:t>Consider:</a:t>
            </a:r>
          </a:p>
          <a:p>
            <a:pPr lvl="1"/>
            <a:r>
              <a:rPr lang="en-US" sz="2400" dirty="0"/>
              <a:t>Navigation Bars</a:t>
            </a:r>
          </a:p>
          <a:p>
            <a:pPr lvl="1"/>
            <a:r>
              <a:rPr lang="en-US" sz="2400" dirty="0"/>
              <a:t>Breadcrumb Navigation</a:t>
            </a:r>
          </a:p>
          <a:p>
            <a:pPr lvl="1"/>
            <a:r>
              <a:rPr lang="en-US" sz="2400" dirty="0"/>
              <a:t>Using Graphics for Navigation</a:t>
            </a:r>
          </a:p>
          <a:p>
            <a:pPr lvl="1"/>
            <a:r>
              <a:rPr lang="en-US" sz="2400" dirty="0"/>
              <a:t>Dynamic Navigation</a:t>
            </a:r>
          </a:p>
          <a:p>
            <a:pPr lvl="1"/>
            <a:r>
              <a:rPr lang="en-US" sz="2400" dirty="0"/>
              <a:t>Site Map</a:t>
            </a:r>
          </a:p>
          <a:p>
            <a:pPr lvl="1"/>
            <a:r>
              <a:rPr lang="en-US" sz="2400" dirty="0"/>
              <a:t>Site Search </a:t>
            </a:r>
            <a:r>
              <a:rPr lang="en-US" sz="2400" dirty="0" smtClean="0"/>
              <a:t>Feature</a:t>
            </a:r>
          </a:p>
        </p:txBody>
      </p:sp>
    </p:spTree>
    <p:extLst>
      <p:ext uri="{BB962C8B-B14F-4D97-AF65-F5344CB8AC3E}">
        <p14:creationId xmlns:p14="http://schemas.microsoft.com/office/powerpoint/2010/main" val="192221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Wireframe</a:t>
            </a:r>
          </a:p>
        </p:txBody>
      </p:sp>
      <p:sp>
        <p:nvSpPr>
          <p:cNvPr id="3" name="Content Placeholder 2"/>
          <p:cNvSpPr>
            <a:spLocks noGrp="1"/>
          </p:cNvSpPr>
          <p:nvPr>
            <p:ph idx="1"/>
          </p:nvPr>
        </p:nvSpPr>
        <p:spPr>
          <a:xfrm>
            <a:off x="457200" y="842486"/>
            <a:ext cx="4038600" cy="3824124"/>
          </a:xfrm>
        </p:spPr>
        <p:txBody>
          <a:bodyPr wrap="square">
            <a:spAutoFit/>
          </a:bodyPr>
          <a:lstStyle/>
          <a:p>
            <a:r>
              <a:rPr lang="en-US" sz="2400" dirty="0"/>
              <a:t>A sketch or blueprint of a web page</a:t>
            </a:r>
          </a:p>
          <a:p>
            <a:r>
              <a:rPr lang="en-US" sz="2400" dirty="0"/>
              <a:t>Shows the structure of the basic page elements, including:</a:t>
            </a:r>
          </a:p>
          <a:p>
            <a:pPr lvl="1"/>
            <a:r>
              <a:rPr lang="en-US" sz="2400" dirty="0"/>
              <a:t>Logo</a:t>
            </a:r>
          </a:p>
          <a:p>
            <a:pPr lvl="1"/>
            <a:r>
              <a:rPr lang="en-US" sz="2400" dirty="0"/>
              <a:t>Navigation</a:t>
            </a:r>
          </a:p>
          <a:p>
            <a:pPr lvl="1"/>
            <a:r>
              <a:rPr lang="en-US" sz="2400" dirty="0"/>
              <a:t>Content</a:t>
            </a:r>
          </a:p>
          <a:p>
            <a:pPr lvl="1"/>
            <a:r>
              <a:rPr lang="en-US" sz="2400" dirty="0" smtClean="0"/>
              <a:t>Footer</a:t>
            </a:r>
            <a:endParaRPr lang="en-US" sz="2400" dirty="0"/>
          </a:p>
        </p:txBody>
      </p:sp>
      <p:pic>
        <p:nvPicPr>
          <p:cNvPr id="16386" name="Picture 2" descr="This wire frame’s main element contains three columns, with elements listed top to bottom. The left element contains a heading, a small photo with a paragraph of text wrapped around it, an unordered list, and another paragraph. The center column is the widest and contains a large photo, a subheading, a paragraph, and a small photo with a paragraph of text wrapped around it. The right column contains two subheadings and paragraphs, followed by a small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745" y="875485"/>
            <a:ext cx="4006948" cy="323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3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Web Page Design Page Layout </a:t>
            </a:r>
            <a:r>
              <a:rPr lang="en-US" sz="2800" dirty="0">
                <a:latin typeface="+mj-lt"/>
              </a:rPr>
              <a:t>(</a:t>
            </a:r>
            <a:r>
              <a:rPr lang="en-US" sz="2800" dirty="0" smtClean="0">
                <a:latin typeface="+mj-lt"/>
              </a:rPr>
              <a:t>1 of 3)</a:t>
            </a:r>
            <a:endParaRPr lang="en-US" sz="3600" dirty="0">
              <a:latin typeface="+mj-lt"/>
            </a:endParaRPr>
          </a:p>
        </p:txBody>
      </p:sp>
      <p:sp>
        <p:nvSpPr>
          <p:cNvPr id="4" name="Content Placeholder 3"/>
          <p:cNvSpPr>
            <a:spLocks noGrp="1"/>
          </p:cNvSpPr>
          <p:nvPr>
            <p:ph idx="1"/>
          </p:nvPr>
        </p:nvSpPr>
        <p:spPr>
          <a:xfrm>
            <a:off x="457200" y="838200"/>
            <a:ext cx="8153400" cy="1492716"/>
          </a:xfrm>
        </p:spPr>
        <p:txBody>
          <a:bodyPr wrap="square">
            <a:spAutoFit/>
          </a:bodyPr>
          <a:lstStyle/>
          <a:p>
            <a:r>
              <a:rPr lang="en-US" sz="2400" dirty="0"/>
              <a:t>Place the most important </a:t>
            </a:r>
            <a:r>
              <a:rPr lang="en-US" sz="2400" dirty="0" smtClean="0"/>
              <a:t>information "above </a:t>
            </a:r>
            <a:r>
              <a:rPr lang="en-US" sz="2400" dirty="0"/>
              <a:t>the fold"</a:t>
            </a:r>
          </a:p>
          <a:p>
            <a:r>
              <a:rPr lang="en-US" sz="2400" dirty="0"/>
              <a:t>Use adequate "white" or blank space </a:t>
            </a:r>
          </a:p>
          <a:p>
            <a:r>
              <a:rPr lang="en-US" sz="2400" dirty="0"/>
              <a:t>Use an interesting page </a:t>
            </a:r>
            <a:r>
              <a:rPr lang="en-US" sz="2400" dirty="0" smtClean="0"/>
              <a:t>layout</a:t>
            </a:r>
            <a:endParaRPr lang="en-US" sz="2400" dirty="0"/>
          </a:p>
        </p:txBody>
      </p:sp>
      <p:pic>
        <p:nvPicPr>
          <p:cNvPr id="17410" name="Picture 2" descr="Top to bottom, the wireframe contains a header, navigation bar, main element, and footer. The navigation bar has buttons for home, services, products, about, and contact. Top to bottom, the main element contains a heading, a paragraph, a subheading, a paragraph, an unordered list, and a para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77" y="2451462"/>
            <a:ext cx="4414437" cy="35044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3"/>
          </p:nvPr>
        </p:nvSpPr>
        <p:spPr>
          <a:xfrm>
            <a:off x="5019675" y="2628900"/>
            <a:ext cx="3457575" cy="1477328"/>
          </a:xfrm>
        </p:spPr>
        <p:txBody>
          <a:bodyPr wrap="square">
            <a:spAutoFit/>
          </a:bodyPr>
          <a:lstStyle/>
          <a:p>
            <a:pPr marL="0" indent="0">
              <a:buNone/>
            </a:pPr>
            <a:r>
              <a:rPr lang="en-US" sz="2400" dirty="0"/>
              <a:t>This is usable, but a </a:t>
            </a:r>
            <a:r>
              <a:rPr lang="en-US" sz="2400" dirty="0" smtClean="0"/>
              <a:t>little boring</a:t>
            </a:r>
            <a:r>
              <a:rPr lang="en-US" sz="2400" dirty="0"/>
              <a:t>. See the next slide for improvements in page layout</a:t>
            </a:r>
            <a:r>
              <a:rPr lang="en-US" sz="2400" dirty="0" smtClean="0"/>
              <a:t>.</a:t>
            </a:r>
            <a:endParaRPr lang="en-US" sz="2400" dirty="0"/>
          </a:p>
        </p:txBody>
      </p:sp>
    </p:spTree>
    <p:extLst>
      <p:ext uri="{BB962C8B-B14F-4D97-AF65-F5344CB8AC3E}">
        <p14:creationId xmlns:p14="http://schemas.microsoft.com/office/powerpoint/2010/main" val="198709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Web Page Design Page Layout </a:t>
            </a:r>
            <a:r>
              <a:rPr lang="en-US" sz="2800" dirty="0">
                <a:latin typeface="+mj-lt"/>
              </a:rPr>
              <a:t>(</a:t>
            </a:r>
            <a:r>
              <a:rPr lang="en-US" sz="2800" dirty="0" smtClean="0">
                <a:latin typeface="+mj-lt"/>
              </a:rPr>
              <a:t>2 of 3)</a:t>
            </a:r>
            <a:endParaRPr lang="en-US" sz="3600" dirty="0">
              <a:latin typeface="+mj-lt"/>
            </a:endParaRPr>
          </a:p>
        </p:txBody>
      </p:sp>
      <p:sp>
        <p:nvSpPr>
          <p:cNvPr id="4" name="Content Placeholder 3"/>
          <p:cNvSpPr>
            <a:spLocks noGrp="1"/>
          </p:cNvSpPr>
          <p:nvPr>
            <p:ph idx="1"/>
          </p:nvPr>
        </p:nvSpPr>
        <p:spPr>
          <a:xfrm>
            <a:off x="457200" y="838200"/>
            <a:ext cx="8153400" cy="369332"/>
          </a:xfrm>
        </p:spPr>
        <p:txBody>
          <a:bodyPr wrap="square">
            <a:spAutoFit/>
          </a:bodyPr>
          <a:lstStyle/>
          <a:p>
            <a:pPr marL="0" indent="0">
              <a:buNone/>
            </a:pPr>
            <a:r>
              <a:rPr lang="en-US" sz="2400" dirty="0"/>
              <a:t>Better</a:t>
            </a:r>
          </a:p>
        </p:txBody>
      </p:sp>
      <p:pic>
        <p:nvPicPr>
          <p:cNvPr id="18434" name="Picture 2" descr="This wireframe’s main element contains three columns, with elements listed top to bottom. The left column contains a photo, a heading, and a paragraph. The center column contains a subheading, a paragraph, and an unordered list. The right column contains two subheadings and paragraphs, followed by a third para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041" y="1317159"/>
            <a:ext cx="5111651" cy="414914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3"/>
          </p:nvPr>
        </p:nvSpPr>
        <p:spPr>
          <a:xfrm>
            <a:off x="457200" y="5557361"/>
            <a:ext cx="8153400" cy="738664"/>
          </a:xfrm>
        </p:spPr>
        <p:txBody>
          <a:bodyPr wrap="square">
            <a:spAutoFit/>
          </a:bodyPr>
          <a:lstStyle/>
          <a:p>
            <a:pPr marL="0" indent="0">
              <a:buNone/>
            </a:pPr>
            <a:r>
              <a:rPr lang="en-US" sz="2400" dirty="0"/>
              <a:t>Columns make the page more interesting and it’s easier to read this way.</a:t>
            </a:r>
          </a:p>
        </p:txBody>
      </p:sp>
    </p:spTree>
    <p:extLst>
      <p:ext uri="{BB962C8B-B14F-4D97-AF65-F5344CB8AC3E}">
        <p14:creationId xmlns:p14="http://schemas.microsoft.com/office/powerpoint/2010/main" val="238991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Web Page Design Page Layout </a:t>
            </a:r>
            <a:r>
              <a:rPr lang="en-US" sz="2800" dirty="0" smtClean="0">
                <a:latin typeface="+mj-lt"/>
              </a:rPr>
              <a:t>(3 of 3)</a:t>
            </a:r>
            <a:endParaRPr lang="en-US" sz="3600" dirty="0">
              <a:latin typeface="+mj-lt"/>
            </a:endParaRPr>
          </a:p>
        </p:txBody>
      </p:sp>
      <p:sp>
        <p:nvSpPr>
          <p:cNvPr id="4" name="Content Placeholder 3"/>
          <p:cNvSpPr>
            <a:spLocks noGrp="1"/>
          </p:cNvSpPr>
          <p:nvPr>
            <p:ph idx="1"/>
          </p:nvPr>
        </p:nvSpPr>
        <p:spPr>
          <a:xfrm>
            <a:off x="457200" y="838200"/>
            <a:ext cx="8153400" cy="369332"/>
          </a:xfrm>
        </p:spPr>
        <p:txBody>
          <a:bodyPr wrap="square">
            <a:spAutoFit/>
          </a:bodyPr>
          <a:lstStyle/>
          <a:p>
            <a:pPr marL="0" indent="0">
              <a:buNone/>
            </a:pPr>
            <a:r>
              <a:rPr lang="en-US" sz="2400" dirty="0"/>
              <a:t>Best</a:t>
            </a:r>
          </a:p>
        </p:txBody>
      </p:sp>
      <p:pic>
        <p:nvPicPr>
          <p:cNvPr id="19463" name="Picture 7" descr="This wire frame’s main element contains three columns, with elements listed top to bottom. The left element contains a heading, a small photo with a paragraph of text wrapped around it, an unordered list, and another paragraph. The center column is the widest and contains a large photo, a subheading, a paragraph, and a small photo with a paragraph of text wrapped around it. The right column contains two subheadings and paragraphs, followed by a small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54" y="1586263"/>
            <a:ext cx="4169646" cy="3366737"/>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This wire frame’s navigation bar is vertical, with its buttons stacked in a column above a small photo, subheading, and paragraph. The wider right side column contains a large photo, a heading, paragraph, unordered list, a small photo to the right of the unordered list, and two subheadings and paragrap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953" y="1587758"/>
            <a:ext cx="3799126" cy="340536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3"/>
          </p:nvPr>
        </p:nvSpPr>
        <p:spPr>
          <a:xfrm>
            <a:off x="457200" y="5181600"/>
            <a:ext cx="8153400" cy="738664"/>
          </a:xfrm>
        </p:spPr>
        <p:txBody>
          <a:bodyPr wrap="square">
            <a:spAutoFit/>
          </a:bodyPr>
          <a:lstStyle/>
          <a:p>
            <a:pPr marL="0" indent="0">
              <a:buNone/>
            </a:pPr>
            <a:r>
              <a:rPr lang="en-US" sz="2400" dirty="0"/>
              <a:t>Columns of different widths interspersed with graphics and headings create the most interesting, easy to read page.</a:t>
            </a:r>
          </a:p>
        </p:txBody>
      </p:sp>
    </p:spTree>
    <p:extLst>
      <p:ext uri="{BB962C8B-B14F-4D97-AF65-F5344CB8AC3E}">
        <p14:creationId xmlns:p14="http://schemas.microsoft.com/office/powerpoint/2010/main" val="154430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
            <a:ext cx="8153400" cy="984885"/>
          </a:xfrm>
        </p:spPr>
        <p:txBody>
          <a:bodyPr wrap="square">
            <a:spAutoFit/>
          </a:bodyPr>
          <a:lstStyle/>
          <a:p>
            <a:r>
              <a:rPr lang="en-US" sz="3600" dirty="0">
                <a:latin typeface="+mj-lt"/>
              </a:rPr>
              <a:t>Page Layout Design </a:t>
            </a:r>
            <a:r>
              <a:rPr lang="en-US" sz="3600" dirty="0" smtClean="0">
                <a:latin typeface="+mj-lt"/>
              </a:rPr>
              <a:t>Techniques       </a:t>
            </a:r>
            <a:r>
              <a:rPr lang="en-US" sz="2800" dirty="0" smtClean="0">
                <a:latin typeface="+mj-lt"/>
              </a:rPr>
              <a:t>(1 of 2)</a:t>
            </a:r>
            <a:endParaRPr lang="en-US" sz="3600" dirty="0">
              <a:latin typeface="+mj-lt"/>
            </a:endParaRPr>
          </a:p>
        </p:txBody>
      </p:sp>
      <p:sp>
        <p:nvSpPr>
          <p:cNvPr id="4" name="Content Placeholder 3"/>
          <p:cNvSpPr>
            <a:spLocks noGrp="1"/>
          </p:cNvSpPr>
          <p:nvPr>
            <p:ph idx="1"/>
          </p:nvPr>
        </p:nvSpPr>
        <p:spPr>
          <a:xfrm>
            <a:off x="457200" y="1295400"/>
            <a:ext cx="4038600" cy="1862048"/>
          </a:xfrm>
        </p:spPr>
        <p:txBody>
          <a:bodyPr wrap="square">
            <a:spAutoFit/>
          </a:bodyPr>
          <a:lstStyle/>
          <a:p>
            <a:pPr marL="0" indent="0">
              <a:buNone/>
            </a:pPr>
            <a:r>
              <a:rPr lang="en-US" sz="2400" dirty="0"/>
              <a:t>Fixed Layout</a:t>
            </a:r>
          </a:p>
          <a:p>
            <a:r>
              <a:rPr lang="en-US" sz="2400" spc="-300" dirty="0" smtClean="0"/>
              <a:t>A K </a:t>
            </a:r>
            <a:r>
              <a:rPr lang="en-US" sz="2400" dirty="0" smtClean="0"/>
              <a:t>A </a:t>
            </a:r>
            <a:r>
              <a:rPr lang="en-US" sz="2400" dirty="0"/>
              <a:t>rigid or </a:t>
            </a:r>
            <a:r>
              <a:rPr lang="en-US" sz="2400" dirty="0" smtClean="0"/>
              <a:t>“</a:t>
            </a:r>
            <a:r>
              <a:rPr lang="en-US" sz="2400" dirty="0"/>
              <a:t>ice” design</a:t>
            </a:r>
          </a:p>
          <a:p>
            <a:r>
              <a:rPr lang="en-US" sz="2400" dirty="0"/>
              <a:t>Fixed-width often </a:t>
            </a:r>
            <a:r>
              <a:rPr lang="en-US" sz="2400" dirty="0" smtClean="0"/>
              <a:t>at </a:t>
            </a:r>
            <a:r>
              <a:rPr lang="en-US" sz="2400" dirty="0"/>
              <a:t>left </a:t>
            </a:r>
            <a:r>
              <a:rPr lang="en-US" sz="2400" dirty="0" smtClean="0"/>
              <a:t>margin</a:t>
            </a:r>
            <a:endParaRPr lang="en-US" sz="2400" dirty="0"/>
          </a:p>
        </p:txBody>
      </p:sp>
      <p:pic>
        <p:nvPicPr>
          <p:cNvPr id="20482" name="Picture 2" descr="The page’s formatting causes the content to align to the browser’s left edge, leaving a column of empty white space to the 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535" y="1224257"/>
            <a:ext cx="3962204" cy="238709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3"/>
          </p:nvPr>
        </p:nvSpPr>
        <p:spPr>
          <a:xfrm>
            <a:off x="457200" y="3819525"/>
            <a:ext cx="4038600" cy="738664"/>
          </a:xfrm>
        </p:spPr>
        <p:txBody>
          <a:bodyPr wrap="square">
            <a:spAutoFit/>
          </a:bodyPr>
          <a:lstStyle/>
          <a:p>
            <a:r>
              <a:rPr lang="en-US" sz="2400" dirty="0"/>
              <a:t>More appealing if </a:t>
            </a:r>
            <a:r>
              <a:rPr lang="en-US" sz="2400" dirty="0" smtClean="0"/>
              <a:t>fixed </a:t>
            </a:r>
            <a:r>
              <a:rPr lang="en-US" sz="2400" dirty="0"/>
              <a:t>with content is centered</a:t>
            </a:r>
          </a:p>
        </p:txBody>
      </p:sp>
      <p:pic>
        <p:nvPicPr>
          <p:cNvPr id="1026" name="Picture 2" descr="The page’s formatting causes the content to be centered in the browser, between equal width columns of empty space that match the content’s color sche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29" y="3820572"/>
            <a:ext cx="3962204" cy="238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8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984885"/>
          </a:xfrm>
        </p:spPr>
        <p:txBody>
          <a:bodyPr wrap="square">
            <a:spAutoFit/>
          </a:bodyPr>
          <a:lstStyle/>
          <a:p>
            <a:r>
              <a:rPr lang="en-US" sz="3600" dirty="0">
                <a:latin typeface="+mj-lt"/>
              </a:rPr>
              <a:t>Page Layout Design </a:t>
            </a:r>
            <a:r>
              <a:rPr lang="en-US" sz="3600" dirty="0" smtClean="0">
                <a:latin typeface="+mj-lt"/>
              </a:rPr>
              <a:t>Techniques       </a:t>
            </a:r>
            <a:r>
              <a:rPr lang="en-US" sz="2800" dirty="0" smtClean="0">
                <a:latin typeface="+mj-lt"/>
              </a:rPr>
              <a:t>(2 of 2)</a:t>
            </a:r>
            <a:endParaRPr lang="en-US" sz="3600" dirty="0">
              <a:latin typeface="+mj-lt"/>
            </a:endParaRPr>
          </a:p>
        </p:txBody>
      </p:sp>
      <p:sp>
        <p:nvSpPr>
          <p:cNvPr id="4" name="Content Placeholder 3"/>
          <p:cNvSpPr>
            <a:spLocks noGrp="1"/>
          </p:cNvSpPr>
          <p:nvPr>
            <p:ph idx="1"/>
          </p:nvPr>
        </p:nvSpPr>
        <p:spPr>
          <a:xfrm>
            <a:off x="457200" y="1295400"/>
            <a:ext cx="3886200" cy="1862048"/>
          </a:xfrm>
        </p:spPr>
        <p:txBody>
          <a:bodyPr wrap="square">
            <a:spAutoFit/>
          </a:bodyPr>
          <a:lstStyle/>
          <a:p>
            <a:pPr marL="0" indent="0">
              <a:buNone/>
            </a:pPr>
            <a:r>
              <a:rPr lang="en-US" sz="2400" dirty="0"/>
              <a:t>Fluid Layout</a:t>
            </a:r>
          </a:p>
          <a:p>
            <a:r>
              <a:rPr lang="en-US" sz="2400" spc="-300" dirty="0" smtClean="0"/>
              <a:t>A K </a:t>
            </a:r>
            <a:r>
              <a:rPr lang="en-US" sz="2400" dirty="0" smtClean="0"/>
              <a:t>A </a:t>
            </a:r>
            <a:r>
              <a:rPr lang="en-US" sz="2400" dirty="0"/>
              <a:t>“liquid” design</a:t>
            </a:r>
          </a:p>
          <a:p>
            <a:r>
              <a:rPr lang="en-US" sz="2400" dirty="0"/>
              <a:t>Expands to fill </a:t>
            </a:r>
            <a:r>
              <a:rPr lang="en-US" sz="2400" dirty="0" smtClean="0"/>
              <a:t>the browser </a:t>
            </a:r>
            <a:r>
              <a:rPr lang="en-US" sz="2400" dirty="0"/>
              <a:t>at </a:t>
            </a:r>
            <a:r>
              <a:rPr lang="en-US" sz="2400" dirty="0" smtClean="0"/>
              <a:t>all resolutions</a:t>
            </a:r>
            <a:r>
              <a:rPr lang="en-US" sz="2400" dirty="0"/>
              <a:t>. </a:t>
            </a:r>
          </a:p>
        </p:txBody>
      </p:sp>
      <p:pic>
        <p:nvPicPr>
          <p:cNvPr id="3" name="Picture 2" descr="This page displays across the entire browser window. The header and navigation bar are centered. The main element has a narrow right column with reservations dialog boxes and a wide left column with headers and paragraphs of wrapping text that stretch across the remaining width of the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846" y="1200314"/>
            <a:ext cx="3922974" cy="23634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3"/>
          </p:nvPr>
        </p:nvSpPr>
        <p:spPr>
          <a:xfrm>
            <a:off x="457200" y="3819525"/>
            <a:ext cx="3962400" cy="2292935"/>
          </a:xfrm>
        </p:spPr>
        <p:txBody>
          <a:bodyPr wrap="square">
            <a:spAutoFit/>
          </a:bodyPr>
          <a:lstStyle/>
          <a:p>
            <a:r>
              <a:rPr lang="en-US" sz="2400" dirty="0"/>
              <a:t>Adaptation: </a:t>
            </a:r>
          </a:p>
          <a:p>
            <a:pPr lvl="1"/>
            <a:r>
              <a:rPr lang="en-US" sz="2400" dirty="0"/>
              <a:t>Page content </a:t>
            </a:r>
            <a:r>
              <a:rPr lang="en-US" sz="2400" dirty="0" smtClean="0"/>
              <a:t>typically centered and often configured </a:t>
            </a:r>
            <a:r>
              <a:rPr lang="en-US" sz="2400" dirty="0"/>
              <a:t>with </a:t>
            </a:r>
            <a:r>
              <a:rPr lang="en-US" sz="2400" dirty="0" smtClean="0"/>
              <a:t>a percentage </a:t>
            </a:r>
            <a:r>
              <a:rPr lang="en-US" sz="2400" dirty="0"/>
              <a:t>width </a:t>
            </a:r>
            <a:r>
              <a:rPr lang="en-US" sz="2400" dirty="0" smtClean="0"/>
              <a:t>such as </a:t>
            </a:r>
            <a:r>
              <a:rPr lang="en-US" sz="2400" dirty="0"/>
              <a:t>80%</a:t>
            </a:r>
          </a:p>
        </p:txBody>
      </p:sp>
      <p:pic>
        <p:nvPicPr>
          <p:cNvPr id="1027" name="Picture 3" descr="This page displays its centered header and navigation bar across the entire browser window, but the lines of text in the main element’s left column wrap sooner, so columns of empty space surround the main element content, in a matching color sche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00" y="3785105"/>
            <a:ext cx="3962204" cy="238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3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553998"/>
          </a:xfrm>
        </p:spPr>
        <p:txBody>
          <a:bodyPr wrap="square">
            <a:spAutoFit/>
          </a:bodyPr>
          <a:lstStyle/>
          <a:p>
            <a:r>
              <a:rPr lang="en-US" sz="3600" dirty="0">
                <a:latin typeface="+mj-lt"/>
              </a:rPr>
              <a:t>Design for the Mobile Web</a:t>
            </a:r>
          </a:p>
        </p:txBody>
      </p:sp>
      <p:sp>
        <p:nvSpPr>
          <p:cNvPr id="4" name="Content Placeholder 3"/>
          <p:cNvSpPr>
            <a:spLocks noGrp="1"/>
          </p:cNvSpPr>
          <p:nvPr>
            <p:ph idx="1"/>
          </p:nvPr>
        </p:nvSpPr>
        <p:spPr>
          <a:xfrm>
            <a:off x="457200" y="857251"/>
            <a:ext cx="4800600" cy="307777"/>
          </a:xfrm>
        </p:spPr>
        <p:txBody>
          <a:bodyPr wrap="square">
            <a:spAutoFit/>
          </a:bodyPr>
          <a:lstStyle/>
          <a:p>
            <a:r>
              <a:rPr lang="en-US" sz="2000" spc="-300" dirty="0" smtClean="0"/>
              <a:t>P E </a:t>
            </a:r>
            <a:r>
              <a:rPr lang="en-US" sz="2000" dirty="0" smtClean="0"/>
              <a:t>W </a:t>
            </a:r>
            <a:r>
              <a:rPr lang="en-US" sz="2000" dirty="0"/>
              <a:t>Research </a:t>
            </a:r>
            <a:r>
              <a:rPr lang="en-US" sz="2000" dirty="0" smtClean="0"/>
              <a:t>Center</a:t>
            </a:r>
            <a:endParaRPr lang="en-US" sz="2000" dirty="0"/>
          </a:p>
        </p:txBody>
      </p:sp>
      <p:sp>
        <p:nvSpPr>
          <p:cNvPr id="6" name="Content Placeholder 5"/>
          <p:cNvSpPr>
            <a:spLocks noGrp="1"/>
          </p:cNvSpPr>
          <p:nvPr>
            <p:ph idx="13"/>
          </p:nvPr>
        </p:nvSpPr>
        <p:spPr>
          <a:xfrm>
            <a:off x="457200" y="1228725"/>
            <a:ext cx="4800600" cy="615553"/>
          </a:xfrm>
        </p:spPr>
        <p:txBody>
          <a:bodyPr wrap="square">
            <a:spAutoFit/>
          </a:bodyPr>
          <a:lstStyle/>
          <a:p>
            <a:pPr marL="285750" indent="0">
              <a:buNone/>
            </a:pPr>
            <a:r>
              <a:rPr lang="en-US" sz="2000" dirty="0"/>
              <a:t>77% of American adults own a </a:t>
            </a:r>
            <a:r>
              <a:rPr lang="en-US" sz="2000" dirty="0" smtClean="0"/>
              <a:t>smartphone</a:t>
            </a:r>
            <a:endParaRPr lang="en-US" sz="2000" dirty="0"/>
          </a:p>
        </p:txBody>
      </p:sp>
      <p:sp>
        <p:nvSpPr>
          <p:cNvPr id="7" name="Content Placeholder 6"/>
          <p:cNvSpPr>
            <a:spLocks noGrp="1"/>
          </p:cNvSpPr>
          <p:nvPr>
            <p:ph idx="14"/>
          </p:nvPr>
        </p:nvSpPr>
        <p:spPr>
          <a:xfrm>
            <a:off x="457200" y="1924645"/>
            <a:ext cx="4800600" cy="615553"/>
          </a:xfrm>
        </p:spPr>
        <p:txBody>
          <a:bodyPr wrap="square">
            <a:spAutoFit/>
          </a:bodyPr>
          <a:lstStyle/>
          <a:p>
            <a:pPr marL="285750" indent="0">
              <a:buNone/>
            </a:pPr>
            <a:r>
              <a:rPr lang="en-US" sz="2000" dirty="0">
                <a:hlinkClick r:id="rId3" tooltip="http://www.pewinternet.org/fact-sheets/mobile-technology-fact-sheet"/>
              </a:rPr>
              <a:t>http://</a:t>
            </a:r>
            <a:r>
              <a:rPr lang="en-US" sz="2000" dirty="0" smtClean="0">
                <a:hlinkClick r:id="rId3" tooltip="http://www.pewinternet.org/fact-sheets/mobile-technology-fact-sheet"/>
              </a:rPr>
              <a:t>www.pewinternet.org/fact-sheets/mobile-technology-fact-sheet</a:t>
            </a:r>
            <a:endParaRPr lang="en-US" sz="2000" dirty="0"/>
          </a:p>
        </p:txBody>
      </p:sp>
      <p:sp>
        <p:nvSpPr>
          <p:cNvPr id="8" name="Content Placeholder 7"/>
          <p:cNvSpPr>
            <a:spLocks noGrp="1"/>
          </p:cNvSpPr>
          <p:nvPr>
            <p:ph idx="15"/>
          </p:nvPr>
        </p:nvSpPr>
        <p:spPr>
          <a:xfrm>
            <a:off x="457200" y="2981325"/>
            <a:ext cx="4800600" cy="1538883"/>
          </a:xfrm>
        </p:spPr>
        <p:txBody>
          <a:bodyPr wrap="square">
            <a:spAutoFit/>
          </a:bodyPr>
          <a:lstStyle/>
          <a:p>
            <a:r>
              <a:rPr lang="en-US" sz="2000" dirty="0"/>
              <a:t>Coding techniques to configure responsive web page layouts that display differently on desktop browsers and mobile devices will be introduced in Chapter 8.</a:t>
            </a:r>
          </a:p>
        </p:txBody>
      </p:sp>
      <p:pic>
        <p:nvPicPr>
          <p:cNvPr id="2050" name="Picture 2" descr="The mobile version of the kayaking site uses a vertical navigation bar and adds a phone number over the hero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375" y="914400"/>
            <a:ext cx="3252175" cy="513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5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Mobile Design Quick Checklist</a:t>
            </a:r>
          </a:p>
        </p:txBody>
      </p:sp>
      <p:sp>
        <p:nvSpPr>
          <p:cNvPr id="4" name="Content Placeholder 3"/>
          <p:cNvSpPr>
            <a:spLocks noGrp="1"/>
          </p:cNvSpPr>
          <p:nvPr>
            <p:ph idx="1"/>
          </p:nvPr>
        </p:nvSpPr>
        <p:spPr>
          <a:xfrm>
            <a:off x="457199" y="838200"/>
            <a:ext cx="4419601" cy="4847481"/>
          </a:xfrm>
        </p:spPr>
        <p:txBody>
          <a:bodyPr wrap="square">
            <a:spAutoFit/>
          </a:bodyPr>
          <a:lstStyle/>
          <a:p>
            <a:r>
              <a:rPr lang="en-US" sz="2400" dirty="0"/>
              <a:t>Small screen size </a:t>
            </a:r>
          </a:p>
          <a:p>
            <a:r>
              <a:rPr lang="en-US" sz="2400" dirty="0"/>
              <a:t>Bandwidth issues</a:t>
            </a:r>
          </a:p>
          <a:p>
            <a:r>
              <a:rPr lang="en-US" sz="2400" dirty="0"/>
              <a:t>Single-column layout</a:t>
            </a:r>
          </a:p>
          <a:p>
            <a:r>
              <a:rPr lang="en-US" sz="2400" dirty="0"/>
              <a:t>Maximize contrast</a:t>
            </a:r>
          </a:p>
          <a:p>
            <a:r>
              <a:rPr lang="en-US" sz="2400" dirty="0"/>
              <a:t>Optimize images for mobile display</a:t>
            </a:r>
          </a:p>
          <a:p>
            <a:r>
              <a:rPr lang="en-US" sz="2400" dirty="0"/>
              <a:t>Descriptive alternate text for images</a:t>
            </a:r>
          </a:p>
          <a:p>
            <a:r>
              <a:rPr lang="en-US" sz="2400" dirty="0"/>
              <a:t>Avoid display of non-essential </a:t>
            </a:r>
            <a:r>
              <a:rPr lang="en-US" sz="2400" dirty="0" smtClean="0"/>
              <a:t>content</a:t>
            </a:r>
            <a:endParaRPr lang="en-US" sz="2400" dirty="0"/>
          </a:p>
        </p:txBody>
      </p:sp>
      <p:pic>
        <p:nvPicPr>
          <p:cNvPr id="2050" name="Picture 2" descr="The mobile version of the kayaking site uses a vertical navigation bar and adds a phone number over the hero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375" y="909532"/>
            <a:ext cx="3252175" cy="513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3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Responsive Web Design</a:t>
            </a:r>
          </a:p>
        </p:txBody>
      </p:sp>
      <p:sp>
        <p:nvSpPr>
          <p:cNvPr id="4" name="Content Placeholder 3"/>
          <p:cNvSpPr>
            <a:spLocks noGrp="1"/>
          </p:cNvSpPr>
          <p:nvPr>
            <p:ph idx="1"/>
          </p:nvPr>
        </p:nvSpPr>
        <p:spPr>
          <a:xfrm>
            <a:off x="457200" y="838200"/>
            <a:ext cx="8153400" cy="2970044"/>
          </a:xfrm>
        </p:spPr>
        <p:txBody>
          <a:bodyPr wrap="square">
            <a:spAutoFit/>
          </a:bodyPr>
          <a:lstStyle/>
          <a:p>
            <a:r>
              <a:rPr lang="en-US" sz="2400" dirty="0"/>
              <a:t>Ethan </a:t>
            </a:r>
            <a:r>
              <a:rPr lang="en-US" sz="2400" dirty="0" err="1"/>
              <a:t>Marcotte</a:t>
            </a:r>
            <a:r>
              <a:rPr lang="en-US" sz="2400" dirty="0"/>
              <a:t>, noted web </a:t>
            </a:r>
            <a:r>
              <a:rPr lang="en-US" sz="2400" dirty="0" smtClean="0"/>
              <a:t>developer </a:t>
            </a:r>
            <a:r>
              <a:rPr lang="en-US" sz="2400" dirty="0" smtClean="0">
                <a:hlinkClick r:id="rId3" tooltip="http://alistapart.com/article/responsive-web-design"/>
              </a:rPr>
              <a:t>http</a:t>
            </a:r>
            <a:r>
              <a:rPr lang="en-US" sz="2400" dirty="0">
                <a:hlinkClick r:id="rId3" tooltip="http://alistapart.com/article/responsive-web-design"/>
              </a:rPr>
              <a:t>://</a:t>
            </a:r>
            <a:r>
              <a:rPr lang="en-US" sz="2400" dirty="0" smtClean="0">
                <a:hlinkClick r:id="rId3" tooltip="http://alistapart.com/article/responsive-web-design"/>
              </a:rPr>
              <a:t>alistapart.com/article/responsive-web-design</a:t>
            </a:r>
            <a:endParaRPr lang="en-US" sz="2400" dirty="0" smtClean="0"/>
          </a:p>
          <a:p>
            <a:r>
              <a:rPr lang="en-US" sz="2400" dirty="0"/>
              <a:t>Progressively enhancing a web </a:t>
            </a:r>
            <a:r>
              <a:rPr lang="en-US" sz="2400" dirty="0" smtClean="0"/>
              <a:t>page for </a:t>
            </a:r>
            <a:r>
              <a:rPr lang="en-US" sz="2400" dirty="0"/>
              <a:t>different viewing contexts (such as smartphones and </a:t>
            </a:r>
            <a:r>
              <a:rPr lang="en-US" sz="2400" dirty="0" smtClean="0"/>
              <a:t>tablets) through </a:t>
            </a:r>
            <a:r>
              <a:rPr lang="en-US" sz="2400" dirty="0"/>
              <a:t>the use of coding techniques, including flexible layouts and media queries.</a:t>
            </a:r>
          </a:p>
          <a:p>
            <a:r>
              <a:rPr lang="en-US" sz="2400" dirty="0"/>
              <a:t>Examples</a:t>
            </a:r>
            <a:r>
              <a:rPr lang="en-US" sz="2400" dirty="0" smtClean="0"/>
              <a:t>:</a:t>
            </a:r>
            <a:endParaRPr lang="en-US" sz="2400" dirty="0"/>
          </a:p>
        </p:txBody>
      </p:sp>
      <p:sp>
        <p:nvSpPr>
          <p:cNvPr id="5" name="Content Placeholder 4"/>
          <p:cNvSpPr>
            <a:spLocks noGrp="1"/>
          </p:cNvSpPr>
          <p:nvPr>
            <p:ph idx="13"/>
          </p:nvPr>
        </p:nvSpPr>
        <p:spPr>
          <a:xfrm>
            <a:off x="457200" y="3886200"/>
            <a:ext cx="8153400" cy="369332"/>
          </a:xfrm>
        </p:spPr>
        <p:txBody>
          <a:bodyPr wrap="square">
            <a:spAutoFit/>
          </a:bodyPr>
          <a:lstStyle/>
          <a:p>
            <a:pPr marL="285750" indent="0">
              <a:buNone/>
            </a:pPr>
            <a:r>
              <a:rPr lang="en-US" sz="2400" dirty="0">
                <a:hlinkClick r:id="rId4" tooltip="http://www.mediaqurie.es"/>
              </a:rPr>
              <a:t>http://</a:t>
            </a:r>
            <a:r>
              <a:rPr lang="en-US" sz="2400" dirty="0" smtClean="0">
                <a:hlinkClick r:id="rId4" tooltip="http://www.mediaqurie.es"/>
              </a:rPr>
              <a:t>www.mediaqurie.es</a:t>
            </a:r>
            <a:endParaRPr lang="en-US" sz="2400" dirty="0"/>
          </a:p>
        </p:txBody>
      </p:sp>
    </p:spTree>
    <p:extLst>
      <p:ext uri="{BB962C8B-B14F-4D97-AF65-F5344CB8AC3E}">
        <p14:creationId xmlns:p14="http://schemas.microsoft.com/office/powerpoint/2010/main" val="329132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79"/>
            <a:ext cx="8153400" cy="1107996"/>
          </a:xfrm>
        </p:spPr>
        <p:txBody>
          <a:bodyPr wrap="square">
            <a:spAutoFit/>
          </a:bodyPr>
          <a:lstStyle/>
          <a:p>
            <a:r>
              <a:rPr lang="en-US" sz="3600" dirty="0">
                <a:latin typeface="+mj-lt"/>
              </a:rPr>
              <a:t>Web Page </a:t>
            </a:r>
            <a:r>
              <a:rPr lang="en-US" sz="3600" dirty="0" smtClean="0">
                <a:latin typeface="+mj-lt"/>
              </a:rPr>
              <a:t>Design Browser </a:t>
            </a:r>
            <a:r>
              <a:rPr lang="en-US" sz="3600" dirty="0">
                <a:latin typeface="+mj-lt"/>
              </a:rPr>
              <a:t>Compatibility</a:t>
            </a:r>
          </a:p>
        </p:txBody>
      </p:sp>
      <p:sp>
        <p:nvSpPr>
          <p:cNvPr id="3" name="Content Placeholder 2"/>
          <p:cNvSpPr>
            <a:spLocks noGrp="1"/>
          </p:cNvSpPr>
          <p:nvPr>
            <p:ph idx="1"/>
          </p:nvPr>
        </p:nvSpPr>
        <p:spPr>
          <a:xfrm>
            <a:off x="457200" y="1291560"/>
            <a:ext cx="8153400" cy="4385816"/>
          </a:xfrm>
        </p:spPr>
        <p:txBody>
          <a:bodyPr wrap="square">
            <a:spAutoFit/>
          </a:bodyPr>
          <a:lstStyle/>
          <a:p>
            <a:pPr marL="255588" indent="-255588"/>
            <a:r>
              <a:rPr lang="en-US" sz="2400" dirty="0"/>
              <a:t>Web pages do NOT look the </a:t>
            </a:r>
            <a:r>
              <a:rPr lang="en-US" sz="2400" dirty="0" smtClean="0"/>
              <a:t>same in </a:t>
            </a:r>
            <a:r>
              <a:rPr lang="en-US" sz="2400" dirty="0"/>
              <a:t>all the </a:t>
            </a:r>
            <a:r>
              <a:rPr lang="en-US" sz="2400" dirty="0" smtClean="0"/>
              <a:t>major browsers</a:t>
            </a:r>
            <a:endParaRPr lang="en-US" sz="2400" dirty="0"/>
          </a:p>
          <a:p>
            <a:pPr marL="255588" indent="-255588"/>
            <a:r>
              <a:rPr lang="en-US" sz="2400" dirty="0"/>
              <a:t>Test with current and recent versions of: </a:t>
            </a:r>
          </a:p>
          <a:p>
            <a:pPr marL="742506" lvl="1" indent="-255588"/>
            <a:r>
              <a:rPr lang="en-US" sz="2400" dirty="0"/>
              <a:t>Microsoft Edge, Firefox, Chrome, Opera, Safari</a:t>
            </a:r>
          </a:p>
          <a:p>
            <a:pPr marL="742506" lvl="1" indent="-255588"/>
            <a:r>
              <a:rPr lang="en-US" sz="2400" dirty="0"/>
              <a:t>Mobile </a:t>
            </a:r>
            <a:r>
              <a:rPr lang="en-US" sz="2400" dirty="0" smtClean="0"/>
              <a:t>devices </a:t>
            </a:r>
            <a:endParaRPr lang="en-US" sz="2400" dirty="0"/>
          </a:p>
          <a:p>
            <a:pPr marL="255588" indent="-255588"/>
            <a:r>
              <a:rPr lang="en-US" sz="2400" dirty="0"/>
              <a:t>Progressive Enhancement:</a:t>
            </a:r>
          </a:p>
          <a:p>
            <a:pPr marL="742506" lvl="1" indent="-255588"/>
            <a:r>
              <a:rPr lang="en-US" sz="2400" dirty="0"/>
              <a:t>Website functions well in </a:t>
            </a:r>
            <a:r>
              <a:rPr lang="en-US" sz="2400" dirty="0" smtClean="0"/>
              <a:t>browsers commonly </a:t>
            </a:r>
            <a:r>
              <a:rPr lang="en-US" sz="2400" dirty="0"/>
              <a:t>used by your target audience </a:t>
            </a:r>
          </a:p>
          <a:p>
            <a:pPr marL="742506" lvl="1" indent="-255588"/>
            <a:r>
              <a:rPr lang="en-US" sz="2400" dirty="0"/>
              <a:t>Add enhancements with </a:t>
            </a:r>
            <a:r>
              <a:rPr lang="en-US" sz="2400" spc="-300" dirty="0" smtClean="0"/>
              <a:t>C S </a:t>
            </a:r>
            <a:r>
              <a:rPr lang="en-US" sz="2400" dirty="0" err="1" smtClean="0"/>
              <a:t>S</a:t>
            </a:r>
            <a:r>
              <a:rPr lang="en-US" sz="2400" dirty="0" smtClean="0"/>
              <a:t> </a:t>
            </a:r>
            <a:r>
              <a:rPr lang="en-US" sz="2400" dirty="0"/>
              <a:t>and/or </a:t>
            </a:r>
            <a:r>
              <a:rPr lang="en-US" sz="2400" spc="-300" dirty="0" smtClean="0"/>
              <a:t>H T M L </a:t>
            </a:r>
            <a:r>
              <a:rPr lang="en-US" sz="2400" dirty="0" smtClean="0"/>
              <a:t>5 for display </a:t>
            </a:r>
            <a:r>
              <a:rPr lang="en-US" sz="2400" dirty="0"/>
              <a:t>in modern </a:t>
            </a:r>
            <a:r>
              <a:rPr lang="en-US" sz="2400" dirty="0" smtClean="0"/>
              <a:t>browsers</a:t>
            </a:r>
            <a:endParaRPr lang="en-US" sz="2400" dirty="0"/>
          </a:p>
        </p:txBody>
      </p:sp>
    </p:spTree>
    <p:extLst>
      <p:ext uri="{BB962C8B-B14F-4D97-AF65-F5344CB8AC3E}">
        <p14:creationId xmlns:p14="http://schemas.microsoft.com/office/powerpoint/2010/main" val="39600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Web </a:t>
            </a:r>
            <a:r>
              <a:rPr lang="en-US" sz="3600" dirty="0" smtClean="0">
                <a:latin typeface="+mj-lt"/>
              </a:rPr>
              <a:t>Design Best </a:t>
            </a:r>
            <a:r>
              <a:rPr lang="en-US" sz="3600" dirty="0">
                <a:latin typeface="+mj-lt"/>
              </a:rPr>
              <a:t>Practices Checklist</a:t>
            </a:r>
          </a:p>
        </p:txBody>
      </p:sp>
      <p:sp>
        <p:nvSpPr>
          <p:cNvPr id="4" name="Content Placeholder 3"/>
          <p:cNvSpPr>
            <a:spLocks noGrp="1"/>
          </p:cNvSpPr>
          <p:nvPr>
            <p:ph idx="1"/>
          </p:nvPr>
        </p:nvSpPr>
        <p:spPr>
          <a:xfrm>
            <a:off x="457200" y="838200"/>
            <a:ext cx="8153400" cy="369332"/>
          </a:xfrm>
        </p:spPr>
        <p:txBody>
          <a:bodyPr wrap="square">
            <a:spAutoFit/>
          </a:bodyPr>
          <a:lstStyle/>
          <a:p>
            <a:pPr marL="0" indent="0">
              <a:buNone/>
            </a:pPr>
            <a:r>
              <a:rPr lang="en-US" sz="2400" dirty="0">
                <a:hlinkClick r:id="rId3" tooltip="http://terrymorris.net/bestpractices"/>
              </a:rPr>
              <a:t>http://terrymorris.net/bestpractices</a:t>
            </a:r>
            <a:endParaRPr lang="en-US" sz="2400" dirty="0"/>
          </a:p>
        </p:txBody>
      </p:sp>
      <p:sp>
        <p:nvSpPr>
          <p:cNvPr id="5" name="Content Placeholder 4"/>
          <p:cNvSpPr>
            <a:spLocks noGrp="1"/>
          </p:cNvSpPr>
          <p:nvPr>
            <p:ph idx="13"/>
          </p:nvPr>
        </p:nvSpPr>
        <p:spPr>
          <a:xfrm>
            <a:off x="457200" y="1295400"/>
            <a:ext cx="8153400" cy="4301177"/>
          </a:xfrm>
        </p:spPr>
        <p:txBody>
          <a:bodyPr wrap="square">
            <a:spAutoFit/>
          </a:bodyPr>
          <a:lstStyle/>
          <a:p>
            <a:r>
              <a:rPr lang="en-US" sz="2400" dirty="0"/>
              <a:t>Page Layout</a:t>
            </a:r>
          </a:p>
          <a:p>
            <a:r>
              <a:rPr lang="en-US" sz="2400" dirty="0"/>
              <a:t>Browser Compatibility</a:t>
            </a:r>
          </a:p>
          <a:p>
            <a:r>
              <a:rPr lang="en-US" sz="2400" dirty="0"/>
              <a:t>Navigation</a:t>
            </a:r>
          </a:p>
          <a:p>
            <a:r>
              <a:rPr lang="en-US" sz="2400" dirty="0"/>
              <a:t>Color and Graphics</a:t>
            </a:r>
          </a:p>
          <a:p>
            <a:r>
              <a:rPr lang="en-US" sz="2400" dirty="0"/>
              <a:t>Multimedia</a:t>
            </a:r>
          </a:p>
          <a:p>
            <a:r>
              <a:rPr lang="en-US" sz="2400" dirty="0"/>
              <a:t>Content Presentation</a:t>
            </a:r>
          </a:p>
          <a:p>
            <a:r>
              <a:rPr lang="en-US" sz="2400" dirty="0"/>
              <a:t>Functionality</a:t>
            </a:r>
          </a:p>
          <a:p>
            <a:r>
              <a:rPr lang="en-US" sz="2400" dirty="0" smtClean="0"/>
              <a:t>Accessibility</a:t>
            </a:r>
            <a:endParaRPr lang="en-US" sz="2400" dirty="0"/>
          </a:p>
        </p:txBody>
      </p:sp>
    </p:spTree>
    <p:extLst>
      <p:ext uri="{BB962C8B-B14F-4D97-AF65-F5344CB8AC3E}">
        <p14:creationId xmlns:p14="http://schemas.microsoft.com/office/powerpoint/2010/main" val="18366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52"/>
            <a:ext cx="8153400" cy="553998"/>
          </a:xfrm>
        </p:spPr>
        <p:txBody>
          <a:bodyPr wrap="square">
            <a:spAutoFit/>
          </a:bodyPr>
          <a:lstStyle/>
          <a:p>
            <a:r>
              <a:rPr lang="en-US" sz="3600" dirty="0">
                <a:latin typeface="+mj-lt"/>
              </a:rPr>
              <a:t>Summary</a:t>
            </a:r>
          </a:p>
        </p:txBody>
      </p:sp>
      <p:sp>
        <p:nvSpPr>
          <p:cNvPr id="4" name="Content Placeholder 3"/>
          <p:cNvSpPr>
            <a:spLocks noGrp="1"/>
          </p:cNvSpPr>
          <p:nvPr>
            <p:ph idx="1"/>
          </p:nvPr>
        </p:nvSpPr>
        <p:spPr>
          <a:xfrm>
            <a:off x="457200" y="838200"/>
            <a:ext cx="8153400" cy="1669688"/>
          </a:xfrm>
        </p:spPr>
        <p:txBody>
          <a:bodyPr wrap="square">
            <a:spAutoFit/>
          </a:bodyPr>
          <a:lstStyle/>
          <a:p>
            <a:r>
              <a:rPr lang="en-US" sz="2400" dirty="0"/>
              <a:t>This chapter introduced you to best practices of </a:t>
            </a:r>
            <a:r>
              <a:rPr lang="en-US" sz="2400" dirty="0" smtClean="0"/>
              <a:t>web design.</a:t>
            </a:r>
            <a:endParaRPr lang="en-US" sz="2400" dirty="0"/>
          </a:p>
          <a:p>
            <a:r>
              <a:rPr lang="en-US" sz="2400" dirty="0" smtClean="0"/>
              <a:t>The </a:t>
            </a:r>
            <a:r>
              <a:rPr lang="en-US" sz="2400" dirty="0"/>
              <a:t>choices you make in the use of color, graphics, </a:t>
            </a:r>
            <a:r>
              <a:rPr lang="en-US" sz="2400" dirty="0" smtClean="0"/>
              <a:t>and text </a:t>
            </a:r>
            <a:r>
              <a:rPr lang="en-US" sz="2400" dirty="0"/>
              <a:t>should be based on your particular target audience</a:t>
            </a:r>
            <a:r>
              <a:rPr lang="en-US" sz="2400" dirty="0" smtClean="0"/>
              <a:t>.</a:t>
            </a:r>
            <a:endParaRPr lang="en-US" sz="2400" dirty="0"/>
          </a:p>
        </p:txBody>
      </p:sp>
    </p:spTree>
    <p:extLst>
      <p:ext uri="{BB962C8B-B14F-4D97-AF65-F5344CB8AC3E}">
        <p14:creationId xmlns:p14="http://schemas.microsoft.com/office/powerpoint/2010/main" val="360098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66675"/>
            <a:ext cx="8135396" cy="553998"/>
          </a:xfrm>
        </p:spPr>
        <p:txBody>
          <a:bodyPr wrap="square">
            <a:spAutoFit/>
          </a:bodyPr>
          <a:lstStyle/>
          <a:p>
            <a:r>
              <a:rPr lang="en-US" sz="3600" dirty="0">
                <a:latin typeface="+mj-lt"/>
              </a:rPr>
              <a:t>Copyright</a:t>
            </a:r>
            <a:endParaRPr lang="en-US" sz="3600" b="0" dirty="0">
              <a:latin typeface="+mj-lt"/>
            </a:endParaRPr>
          </a:p>
        </p:txBody>
      </p:sp>
      <p:pic>
        <p:nvPicPr>
          <p:cNvPr id="5"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422559" y="2372223"/>
            <a:ext cx="1180041" cy="1324299"/>
          </a:xfrm>
          <a:prstGeom prst="rect">
            <a:avLst/>
          </a:prstGeom>
        </p:spPr>
      </p:pic>
      <p:sp>
        <p:nvSpPr>
          <p:cNvPr id="6" name="Text Placeholder 1">
            <a:extLst>
              <a:ext uri="{FF2B5EF4-FFF2-40B4-BE49-F238E27FC236}">
                <a16:creationId xmlns="" xmlns:a16="http://schemas.microsoft.com/office/drawing/2014/main" id="{AD5FAE7B-F718-4307-B112-AD6256157E8F}"/>
              </a:ext>
            </a:extLst>
          </p:cNvPr>
          <p:cNvSpPr txBox="1">
            <a:spLocks/>
          </p:cNvSpPr>
          <p:nvPr/>
        </p:nvSpPr>
        <p:spPr>
          <a:xfrm>
            <a:off x="1733549"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334126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Web Page </a:t>
            </a:r>
            <a:r>
              <a:rPr lang="en-US" sz="3600" dirty="0" smtClean="0">
                <a:latin typeface="+mj-lt"/>
              </a:rPr>
              <a:t>Design </a:t>
            </a:r>
            <a:r>
              <a:rPr lang="en-US" sz="3600" dirty="0">
                <a:latin typeface="+mj-lt"/>
              </a:rPr>
              <a:t>Screen Resolution</a:t>
            </a:r>
          </a:p>
        </p:txBody>
      </p:sp>
      <p:sp>
        <p:nvSpPr>
          <p:cNvPr id="3" name="Content Placeholder 2"/>
          <p:cNvSpPr>
            <a:spLocks noGrp="1"/>
          </p:cNvSpPr>
          <p:nvPr>
            <p:ph idx="1"/>
          </p:nvPr>
        </p:nvSpPr>
        <p:spPr>
          <a:xfrm>
            <a:off x="457200" y="833616"/>
            <a:ext cx="8153400" cy="369332"/>
          </a:xfrm>
        </p:spPr>
        <p:txBody>
          <a:bodyPr wrap="square">
            <a:spAutoFit/>
          </a:bodyPr>
          <a:lstStyle/>
          <a:p>
            <a:r>
              <a:rPr lang="en-US" sz="2400" dirty="0"/>
              <a:t>Test at various screen resolutions</a:t>
            </a:r>
          </a:p>
        </p:txBody>
      </p:sp>
      <p:pic>
        <p:nvPicPr>
          <p:cNvPr id="2052" name="Picture 4" descr="The page’s formatting causes the content to be centered in the browser, between equal width columns of empty space that match the content’s color 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064" y="1295400"/>
            <a:ext cx="5929997" cy="36526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5034141"/>
            <a:ext cx="8153400" cy="1261884"/>
          </a:xfrm>
        </p:spPr>
        <p:txBody>
          <a:bodyPr wrap="square">
            <a:spAutoFit/>
          </a:bodyPr>
          <a:lstStyle/>
          <a:p>
            <a:r>
              <a:rPr lang="en-US" sz="2400" dirty="0"/>
              <a:t>Design to look good at various screen resolutions</a:t>
            </a:r>
          </a:p>
          <a:p>
            <a:pPr lvl="1"/>
            <a:r>
              <a:rPr lang="en-US" sz="2400" dirty="0"/>
              <a:t>Centered page content </a:t>
            </a:r>
          </a:p>
          <a:p>
            <a:pPr lvl="1"/>
            <a:r>
              <a:rPr lang="en-US" sz="2400" dirty="0"/>
              <a:t>Set to either a fixed or percentage width </a:t>
            </a:r>
          </a:p>
        </p:txBody>
      </p:sp>
    </p:spTree>
    <p:extLst>
      <p:ext uri="{BB962C8B-B14F-4D97-AF65-F5344CB8AC3E}">
        <p14:creationId xmlns:p14="http://schemas.microsoft.com/office/powerpoint/2010/main" val="19950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Website Organization</a:t>
            </a:r>
          </a:p>
        </p:txBody>
      </p:sp>
      <p:sp>
        <p:nvSpPr>
          <p:cNvPr id="3" name="Content Placeholder 2"/>
          <p:cNvSpPr>
            <a:spLocks noGrp="1"/>
          </p:cNvSpPr>
          <p:nvPr>
            <p:ph idx="1"/>
          </p:nvPr>
        </p:nvSpPr>
        <p:spPr>
          <a:xfrm>
            <a:off x="457200" y="833616"/>
            <a:ext cx="8153400" cy="1492716"/>
          </a:xfrm>
        </p:spPr>
        <p:txBody>
          <a:bodyPr wrap="square">
            <a:spAutoFit/>
          </a:bodyPr>
          <a:lstStyle/>
          <a:p>
            <a:r>
              <a:rPr lang="en-US" sz="2400" dirty="0"/>
              <a:t>Hierarchical</a:t>
            </a:r>
          </a:p>
          <a:p>
            <a:r>
              <a:rPr lang="en-US" sz="2400" dirty="0"/>
              <a:t>Linear</a:t>
            </a:r>
          </a:p>
          <a:p>
            <a:r>
              <a:rPr lang="en-US" sz="2400" dirty="0" smtClean="0"/>
              <a:t>Random </a:t>
            </a:r>
            <a:r>
              <a:rPr lang="en-US" sz="2400" i="1" dirty="0" smtClean="0"/>
              <a:t>(sometimes </a:t>
            </a:r>
            <a:r>
              <a:rPr lang="en-US" sz="2400" i="1" dirty="0"/>
              <a:t>called Web Organization)</a:t>
            </a:r>
          </a:p>
        </p:txBody>
      </p:sp>
    </p:spTree>
    <p:extLst>
      <p:ext uri="{BB962C8B-B14F-4D97-AF65-F5344CB8AC3E}">
        <p14:creationId xmlns:p14="http://schemas.microsoft.com/office/powerpoint/2010/main" val="115994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Hierarchical Organization</a:t>
            </a:r>
          </a:p>
        </p:txBody>
      </p:sp>
      <p:sp>
        <p:nvSpPr>
          <p:cNvPr id="3" name="Content Placeholder 2"/>
          <p:cNvSpPr>
            <a:spLocks noGrp="1"/>
          </p:cNvSpPr>
          <p:nvPr>
            <p:ph idx="1"/>
          </p:nvPr>
        </p:nvSpPr>
        <p:spPr>
          <a:xfrm>
            <a:off x="457200" y="838200"/>
            <a:ext cx="8153400" cy="1492716"/>
          </a:xfrm>
        </p:spPr>
        <p:txBody>
          <a:bodyPr wrap="square">
            <a:spAutoFit/>
          </a:bodyPr>
          <a:lstStyle/>
          <a:p>
            <a:r>
              <a:rPr lang="en-US" sz="2400" dirty="0"/>
              <a:t>A clearly defined home page </a:t>
            </a:r>
          </a:p>
          <a:p>
            <a:r>
              <a:rPr lang="en-US" sz="2400" dirty="0"/>
              <a:t>Navigation links to major site sections</a:t>
            </a:r>
          </a:p>
          <a:p>
            <a:r>
              <a:rPr lang="en-US" sz="2400" dirty="0"/>
              <a:t>Often used for commercial and corporate </a:t>
            </a:r>
            <a:r>
              <a:rPr lang="en-US" sz="2400" dirty="0" smtClean="0"/>
              <a:t>websites</a:t>
            </a:r>
            <a:endParaRPr lang="en-US" sz="2400" dirty="0"/>
          </a:p>
        </p:txBody>
      </p:sp>
      <p:pic>
        <p:nvPicPr>
          <p:cNvPr id="3074" name="Picture 2" descr="A home site map, with 6 boxes. The box branches down to the about, contact, and products boxes. Then, the products box branches down to the category 1 and category 2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49" y="2581345"/>
            <a:ext cx="7580408" cy="36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2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a:latin typeface="+mj-lt"/>
              </a:rPr>
              <a:t>Hierarchical</a:t>
            </a:r>
            <a:r>
              <a:rPr lang="en-US" sz="3600" dirty="0" smtClean="0">
                <a:latin typeface="+mj-lt"/>
              </a:rPr>
              <a:t>: </a:t>
            </a:r>
            <a:r>
              <a:rPr lang="en-US" sz="3600" dirty="0">
                <a:latin typeface="+mj-lt"/>
              </a:rPr>
              <a:t>Too Shallow</a:t>
            </a:r>
          </a:p>
        </p:txBody>
      </p:sp>
      <p:pic>
        <p:nvPicPr>
          <p:cNvPr id="4098" name="Picture 2" descr="A site map, with 17 boxes. The home box branches down to a row of 12 blank boxes. From this row, the third blank box branches down to 1 more blank box, and the ninth blank box branches down to a row of 3 more blank box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377" y="926695"/>
            <a:ext cx="7941586" cy="23209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514725"/>
            <a:ext cx="8153400" cy="1862048"/>
          </a:xfrm>
        </p:spPr>
        <p:txBody>
          <a:bodyPr wrap="square">
            <a:spAutoFit/>
          </a:bodyPr>
          <a:lstStyle/>
          <a:p>
            <a:r>
              <a:rPr lang="en-US" sz="2400" dirty="0"/>
              <a:t>Be careful that the organization is not too shallow.</a:t>
            </a:r>
          </a:p>
          <a:p>
            <a:r>
              <a:rPr lang="en-US" sz="2400" dirty="0"/>
              <a:t>Too many immediate choices </a:t>
            </a:r>
            <a:r>
              <a:rPr lang="en-US" sz="2400" dirty="0" smtClean="0"/>
              <a:t>→ </a:t>
            </a:r>
            <a:r>
              <a:rPr lang="en-US" sz="2400" dirty="0"/>
              <a:t>a confusing and </a:t>
            </a:r>
            <a:r>
              <a:rPr lang="en-US" sz="2400" dirty="0" smtClean="0"/>
              <a:t>less usable </a:t>
            </a:r>
            <a:r>
              <a:rPr lang="en-US" sz="2400" dirty="0"/>
              <a:t>website.</a:t>
            </a:r>
          </a:p>
          <a:p>
            <a:r>
              <a:rPr lang="en-US" sz="2400" dirty="0"/>
              <a:t>Group, or “chunk”, related areas</a:t>
            </a:r>
          </a:p>
        </p:txBody>
      </p:sp>
    </p:spTree>
    <p:extLst>
      <p:ext uri="{BB962C8B-B14F-4D97-AF65-F5344CB8AC3E}">
        <p14:creationId xmlns:p14="http://schemas.microsoft.com/office/powerpoint/2010/main" val="90599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n-US" sz="3600" dirty="0" smtClean="0">
                <a:latin typeface="+mj-lt"/>
              </a:rPr>
              <a:t>Hierarchical: Too </a:t>
            </a:r>
            <a:r>
              <a:rPr lang="en-US" sz="3600" dirty="0">
                <a:latin typeface="+mj-lt"/>
              </a:rPr>
              <a:t>Deep</a:t>
            </a:r>
          </a:p>
        </p:txBody>
      </p:sp>
      <p:sp>
        <p:nvSpPr>
          <p:cNvPr id="3" name="Content Placeholder 2"/>
          <p:cNvSpPr>
            <a:spLocks noGrp="1"/>
          </p:cNvSpPr>
          <p:nvPr>
            <p:ph idx="1"/>
          </p:nvPr>
        </p:nvSpPr>
        <p:spPr>
          <a:xfrm>
            <a:off x="457200" y="838200"/>
            <a:ext cx="4495800" cy="5401479"/>
          </a:xfrm>
        </p:spPr>
        <p:txBody>
          <a:bodyPr wrap="square">
            <a:spAutoFit/>
          </a:bodyPr>
          <a:lstStyle/>
          <a:p>
            <a:r>
              <a:rPr lang="en-US" sz="2400" dirty="0"/>
              <a:t>Be careful that the organization is not too deep</a:t>
            </a:r>
            <a:r>
              <a:rPr lang="en-US" sz="2400" dirty="0" smtClean="0"/>
              <a:t>.</a:t>
            </a:r>
            <a:endParaRPr lang="en-US" sz="2400" dirty="0"/>
          </a:p>
          <a:p>
            <a:pPr lvl="1"/>
            <a:r>
              <a:rPr lang="en-US" sz="2400" dirty="0"/>
              <a:t>This results in many “clicks” needed to drill down to the needed page</a:t>
            </a:r>
            <a:r>
              <a:rPr lang="en-US" sz="2400" dirty="0" smtClean="0"/>
              <a:t>.</a:t>
            </a:r>
            <a:endParaRPr lang="en-US" sz="2400" dirty="0"/>
          </a:p>
          <a:p>
            <a:pPr lvl="1"/>
            <a:r>
              <a:rPr lang="en-US" sz="2400" dirty="0"/>
              <a:t>User Interface “Three Click Rule”</a:t>
            </a:r>
          </a:p>
          <a:p>
            <a:pPr lvl="2"/>
            <a:r>
              <a:rPr lang="en-US" sz="2400" dirty="0"/>
              <a:t>A web page </a:t>
            </a:r>
            <a:r>
              <a:rPr lang="en-US" sz="2400" dirty="0" smtClean="0"/>
              <a:t>visitor should </a:t>
            </a:r>
            <a:r>
              <a:rPr lang="en-US" sz="2400" dirty="0"/>
              <a:t>be able to get from any page on your site to any other page on your site with a maximum of three hyperlinks. </a:t>
            </a:r>
          </a:p>
        </p:txBody>
      </p:sp>
      <p:pic>
        <p:nvPicPr>
          <p:cNvPr id="5122" name="Picture 2" descr="The map has 19 boxes. The home box branches down to a row of 4 blank boxes. From this row, the second and fourth blank boxes branch downward. The second box branches down to 1 blank box, which branches down to 2 blank boxes. In this pair, the first box branches downto 1 more blank box. Returning to the row of 4 blank boxes connecting to the home box, the fourth blank box branches down to 2 more blank boxes. In this pair, the first box branches down to 1 more blank box, which branches down to 2 more blank boxes. In this pair, the second box branches down to 1 more blank box, which branches down to 4 more blank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818" y="888525"/>
            <a:ext cx="3491627" cy="445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2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24156</TotalTime>
  <Words>1736</Words>
  <Application>Microsoft Office PowerPoint</Application>
  <PresentationFormat>On-screen Show (4:3)</PresentationFormat>
  <Paragraphs>299</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508 Lecture</vt:lpstr>
      <vt:lpstr>Basics of Web Design</vt:lpstr>
      <vt:lpstr>Learning Outcomes</vt:lpstr>
      <vt:lpstr>Design for Your Target Audience</vt:lpstr>
      <vt:lpstr>Web Page Design Browser Compatibility</vt:lpstr>
      <vt:lpstr>Web Page Design Screen Resolution</vt:lpstr>
      <vt:lpstr>Website Organization</vt:lpstr>
      <vt:lpstr>Hierarchical Organization</vt:lpstr>
      <vt:lpstr>Hierarchical: Too Shallow</vt:lpstr>
      <vt:lpstr>Hierarchical: Too Deep</vt:lpstr>
      <vt:lpstr>Linear Organization</vt:lpstr>
      <vt:lpstr>Random Organization</vt:lpstr>
      <vt:lpstr>Visual Design Principles</vt:lpstr>
      <vt:lpstr>Design to Provide for Accessibility</vt:lpstr>
      <vt:lpstr>Design for Accessibility</vt:lpstr>
      <vt:lpstr>Writing for the Web</vt:lpstr>
      <vt:lpstr>Design “Easy to Read” Text</vt:lpstr>
      <vt:lpstr>More Text Design Considerations</vt:lpstr>
      <vt:lpstr>Using Color on Web Pages</vt:lpstr>
      <vt:lpstr>Hexadecimal Color Values</vt:lpstr>
      <vt:lpstr>Web Color Palette</vt:lpstr>
      <vt:lpstr>Color Theory</vt:lpstr>
      <vt:lpstr>Color Schemes Based on The Color Wheel (1 of 2)</vt:lpstr>
      <vt:lpstr>Color Schemes Based on The Color Wheel (2 of 2)</vt:lpstr>
      <vt:lpstr>Implementing a Color Scheme</vt:lpstr>
      <vt:lpstr>Verify Sufficient Contrast</vt:lpstr>
      <vt:lpstr>Making Color Choices</vt:lpstr>
      <vt:lpstr>Use of Color</vt:lpstr>
      <vt:lpstr>Use of Graphics &amp; Multimedia</vt:lpstr>
      <vt:lpstr>Flat Web Design Trend</vt:lpstr>
      <vt:lpstr>Navigation Design</vt:lpstr>
      <vt:lpstr>Wireframe</vt:lpstr>
      <vt:lpstr>Web Page Design Page Layout (1 of 3)</vt:lpstr>
      <vt:lpstr>Web Page Design Page Layout (2 of 3)</vt:lpstr>
      <vt:lpstr>Web Page Design Page Layout (3 of 3)</vt:lpstr>
      <vt:lpstr>Page Layout Design Techniques       (1 of 2)</vt:lpstr>
      <vt:lpstr>Page Layout Design Techniques       (2 of 2)</vt:lpstr>
      <vt:lpstr>Design for the Mobile Web</vt:lpstr>
      <vt:lpstr>Mobile Design Quick Checklist</vt:lpstr>
      <vt:lpstr>Responsive Web Design</vt:lpstr>
      <vt:lpstr>Web Design Best Practices Checklist</vt:lpstr>
      <vt:lpstr>Summary</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Web Design: HTML5 &amp; CSS, Fifth Edition</dc:title>
  <dc:subject>HTML</dc:subject>
  <dc:creator>Terry Ann Felke-Morris</dc:creator>
  <cp:keywords>Basics of Web Design</cp:keywords>
  <cp:lastModifiedBy>Revathy Natarajan</cp:lastModifiedBy>
  <cp:revision>5000</cp:revision>
  <dcterms:created xsi:type="dcterms:W3CDTF">2014-07-14T20:04:21Z</dcterms:created>
  <dcterms:modified xsi:type="dcterms:W3CDTF">2019-04-12T12:52:31Z</dcterms:modified>
</cp:coreProperties>
</file>